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1" r:id="rId5"/>
  </p:sldMasterIdLst>
  <p:sldIdLst>
    <p:sldId id="268" r:id="rId6"/>
    <p:sldId id="257" r:id="rId7"/>
    <p:sldId id="258" r:id="rId8"/>
    <p:sldId id="267" r:id="rId9"/>
    <p:sldId id="259" r:id="rId10"/>
    <p:sldId id="260" r:id="rId11"/>
    <p:sldId id="261" r:id="rId12"/>
    <p:sldId id="266" r:id="rId13"/>
    <p:sldId id="265" r:id="rId14"/>
    <p:sldId id="262" r:id="rId15"/>
    <p:sldId id="263" r:id="rId16"/>
    <p:sldId id="264" r:id="rId17"/>
  </p:sldIdLst>
  <p:sldSz cx="12192000" cy="6858000"/>
  <p:notesSz cx="7559675" cy="106918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body"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body"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35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47084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871760" y="212148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6992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47084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871760" y="4237200"/>
            <a:ext cx="323856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069920" y="484560"/>
            <a:ext cx="10058040" cy="745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tr-T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4050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224040" y="423720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06992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24040" y="2121480"/>
            <a:ext cx="49082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69920" y="4237200"/>
            <a:ext cx="10058040" cy="1931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15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15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" name="CustomShape 4"/>
          <p:cNvSpPr/>
          <p:nvPr/>
        </p:nvSpPr>
        <p:spPr>
          <a:xfrm>
            <a:off x="920880" y="1347120"/>
            <a:ext cx="10222560" cy="80280"/>
          </a:xfrm>
          <a:prstGeom prst="rect">
            <a:avLst/>
          </a:prstGeom>
          <a:blipFill rotWithShape="0">
            <a:blip r:embed="rId16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920880" y="4299840"/>
            <a:ext cx="10222560" cy="80280"/>
          </a:xfrm>
          <a:prstGeom prst="rect">
            <a:avLst/>
          </a:prstGeom>
          <a:blipFill rotWithShape="0">
            <a:blip r:embed="rId16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20880" y="1484640"/>
            <a:ext cx="10222560" cy="2742840"/>
          </a:xfrm>
          <a:prstGeom prst="rect">
            <a:avLst/>
          </a:prstGeom>
          <a:blipFill rotWithShape="0">
            <a:blip r:embed="rId16">
              <a:alphaModFix amt="85000"/>
            </a:blip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" name="Group 7"/>
          <p:cNvGrpSpPr/>
          <p:nvPr/>
        </p:nvGrpSpPr>
        <p:grpSpPr>
          <a:xfrm>
            <a:off x="9649080" y="4069080"/>
            <a:ext cx="1080720" cy="1080720"/>
            <a:chOff x="9649080" y="4069080"/>
            <a:chExt cx="1080720" cy="1080720"/>
          </a:xfrm>
        </p:grpSpPr>
        <p:sp>
          <p:nvSpPr>
            <p:cNvPr id="7" name="CustomShape 8"/>
            <p:cNvSpPr/>
            <p:nvPr/>
          </p:nvSpPr>
          <p:spPr>
            <a:xfrm>
              <a:off x="9649080" y="4069080"/>
              <a:ext cx="1080720" cy="1080720"/>
            </a:xfrm>
            <a:prstGeom prst="ellipse">
              <a:avLst/>
            </a:prstGeom>
            <a:blipFill rotWithShape="0">
              <a:blip r:embed="rId17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9757440" y="4177080"/>
              <a:ext cx="864360" cy="864360"/>
            </a:xfrm>
            <a:prstGeom prst="ellipse">
              <a:avLst/>
            </a:prstGeom>
            <a:noFill/>
            <a:ln w="2556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" name="PlaceHolder 10"/>
          <p:cNvSpPr>
            <a:spLocks noGrp="1"/>
          </p:cNvSpPr>
          <p:nvPr>
            <p:ph type="title"/>
          </p:nvPr>
        </p:nvSpPr>
        <p:spPr>
          <a:xfrm>
            <a:off x="1051560" y="1432080"/>
            <a:ext cx="9966600" cy="3035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80000"/>
              </a:lnSpc>
            </a:pPr>
            <a:r>
              <a:rPr lang="en-US" sz="9600" b="0" strike="noStrike" cap="all" spc="-1">
                <a:solidFill>
                  <a:srgbClr val="000000"/>
                </a:solidFill>
                <a:latin typeface="Rockwell Condensed"/>
              </a:rPr>
              <a:t>Click to edit Master title style</a:t>
            </a:r>
            <a:endParaRPr lang="en-US" sz="9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" name="PlaceHolder 11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6A2744E-51B6-4C87-93D9-C9D00D75DD77}" type="datetime">
              <a:rPr lang="tr-TR" sz="1100" b="0" strike="noStrike" spc="-1">
                <a:solidFill>
                  <a:srgbClr val="696464"/>
                </a:solidFill>
                <a:latin typeface="Rockwell"/>
              </a:rPr>
              <a:t>29.03.2024</a:t>
            </a:fld>
            <a:endParaRPr lang="tr-TR" sz="1100" b="0" strike="noStrike" spc="-1">
              <a:latin typeface="Times New Roman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tr-TR" sz="2400" b="0" strike="noStrike" spc="-1">
              <a:latin typeface="Times New Roman"/>
            </a:endParaRPr>
          </a:p>
        </p:txBody>
      </p:sp>
      <p:sp>
        <p:nvSpPr>
          <p:cNvPr id="12" name="PlaceHolder 13"/>
          <p:cNvSpPr>
            <a:spLocks noGrp="1"/>
          </p:cNvSpPr>
          <p:nvPr>
            <p:ph type="sldNum"/>
          </p:nvPr>
        </p:nvSpPr>
        <p:spPr>
          <a:xfrm>
            <a:off x="9592560" y="4289400"/>
            <a:ext cx="1193400" cy="6397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930843E4-40BD-47E7-96CA-ADB05142F35A}" type="slidenum">
              <a:rPr lang="tr-TR" sz="2800" b="1" strike="noStrike" spc="-1">
                <a:solidFill>
                  <a:srgbClr val="FFFFFF"/>
                </a:solidFill>
                <a:latin typeface="Rockwell Condensed"/>
              </a:rPr>
              <a:t>‹#›</a:t>
            </a:fld>
            <a:endParaRPr lang="tr-TR" sz="2800" b="0" strike="noStrike" spc="-1">
              <a:latin typeface="Times New Roman"/>
            </a:endParaRPr>
          </a:p>
        </p:txBody>
      </p:sp>
      <p:sp>
        <p:nvSpPr>
          <p:cNvPr id="13" name="PlaceHolder 1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1"/>
          <p:cNvGrpSpPr/>
          <p:nvPr/>
        </p:nvGrpSpPr>
        <p:grpSpPr>
          <a:xfrm>
            <a:off x="11401560" y="6229800"/>
            <a:ext cx="456840" cy="456840"/>
            <a:chOff x="11401560" y="6229800"/>
            <a:chExt cx="456840" cy="456840"/>
          </a:xfrm>
        </p:grpSpPr>
        <p:sp>
          <p:nvSpPr>
            <p:cNvPr id="51" name="CustomShape 2"/>
            <p:cNvSpPr/>
            <p:nvPr/>
          </p:nvSpPr>
          <p:spPr>
            <a:xfrm>
              <a:off x="11401560" y="6229800"/>
              <a:ext cx="456840" cy="456840"/>
            </a:xfrm>
            <a:prstGeom prst="ellipse">
              <a:avLst/>
            </a:prstGeom>
            <a:blipFill rotWithShape="0">
              <a:blip r:embed="rId14"/>
              <a:tile/>
            </a:blipFill>
            <a:ln w="255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CustomShape 3"/>
            <p:cNvSpPr/>
            <p:nvPr/>
          </p:nvSpPr>
          <p:spPr>
            <a:xfrm>
              <a:off x="11431080" y="6258960"/>
              <a:ext cx="398520" cy="398520"/>
            </a:xfrm>
            <a:prstGeom prst="ellipse">
              <a:avLst/>
            </a:prstGeom>
            <a:noFill/>
            <a:ln w="126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1069920" y="484560"/>
            <a:ext cx="10058040" cy="16088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cap="all" spc="-1">
                <a:solidFill>
                  <a:srgbClr val="000000"/>
                </a:solidFill>
                <a:latin typeface="Rockwell Condensed"/>
              </a:rPr>
              <a:t>Click to edit Master title style</a:t>
            </a:r>
            <a:endParaRPr lang="en-US" sz="54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1069920" y="2121480"/>
            <a:ext cx="10058040" cy="4050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2880" indent="-182520">
              <a:lnSpc>
                <a:spcPct val="90000"/>
              </a:lnSpc>
              <a:spcBef>
                <a:spcPts val="1199"/>
              </a:spcBef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457200" lvl="1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731520" lvl="2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005840" lvl="3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1280160" lvl="4" indent="-182520">
              <a:lnSpc>
                <a:spcPct val="90000"/>
              </a:lnSpc>
              <a:spcBef>
                <a:spcPts val="400"/>
              </a:spcBef>
              <a:spcAft>
                <a:spcPts val="201"/>
              </a:spcAft>
              <a:buClr>
                <a:srgbClr val="9E3611"/>
              </a:buClr>
              <a:buSzPct val="85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55" name="PlaceHolder 6"/>
          <p:cNvSpPr>
            <a:spLocks noGrp="1"/>
          </p:cNvSpPr>
          <p:nvPr>
            <p:ph type="dt"/>
          </p:nvPr>
        </p:nvSpPr>
        <p:spPr>
          <a:xfrm>
            <a:off x="7964280" y="6272640"/>
            <a:ext cx="3273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94BB771-2488-4DE5-9724-D3E98C054F21}" type="datetime">
              <a:rPr lang="tr-TR" sz="1100" b="0" strike="noStrike" spc="-1">
                <a:solidFill>
                  <a:srgbClr val="696464"/>
                </a:solidFill>
                <a:latin typeface="Rockwell"/>
              </a:rPr>
              <a:t>29.03.2024</a:t>
            </a:fld>
            <a:endParaRPr lang="tr-TR" sz="1100" b="0" strike="noStrike" spc="-1">
              <a:latin typeface="Times New Roman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ftr"/>
          </p:nvPr>
        </p:nvSpPr>
        <p:spPr>
          <a:xfrm>
            <a:off x="1088280" y="6272640"/>
            <a:ext cx="6327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tr-TR" sz="2400" b="0" strike="noStrike" spc="-1">
              <a:latin typeface="Times New Roman"/>
            </a:endParaRPr>
          </a:p>
        </p:txBody>
      </p:sp>
      <p:sp>
        <p:nvSpPr>
          <p:cNvPr id="57" name="PlaceHolder 8"/>
          <p:cNvSpPr>
            <a:spLocks noGrp="1"/>
          </p:cNvSpPr>
          <p:nvPr>
            <p:ph type="sldNum"/>
          </p:nvPr>
        </p:nvSpPr>
        <p:spPr>
          <a:xfrm>
            <a:off x="11311200" y="6272640"/>
            <a:ext cx="6397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fld id="{997CC5EC-0FBB-4A62-8932-86C0B5B97D25}" type="slidenum">
              <a:rPr lang="tr-TR" sz="1400" b="1" strike="noStrike" spc="-1">
                <a:solidFill>
                  <a:srgbClr val="FFFFFF"/>
                </a:solidFill>
                <a:latin typeface="Rockwell Condensed"/>
              </a:rPr>
              <a:t>‹#›</a:t>
            </a:fld>
            <a:endParaRPr lang="tr-T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tr-TR" sz="6000" dirty="0"/>
            </a:br>
            <a:r>
              <a:rPr lang="tr-TR" sz="6000" b="1" dirty="0">
                <a:latin typeface="Gabriola" panose="04040605051002020D02" pitchFamily="82" charset="0"/>
              </a:rPr>
              <a:t>yapay zeka</a:t>
            </a:r>
            <a:br>
              <a:rPr lang="tr-TR" sz="6000" b="1" dirty="0">
                <a:latin typeface="Gabriola" panose="04040605051002020D02" pitchFamily="82" charset="0"/>
              </a:rPr>
            </a:br>
            <a:r>
              <a:rPr lang="tr-TR" sz="4400" dirty="0">
                <a:latin typeface="Gabriola" panose="04040605051002020D02" pitchFamily="82" charset="0"/>
              </a:rPr>
              <a:t>- genel bir bakış -</a:t>
            </a:r>
            <a:br>
              <a:rPr lang="tr-TR" sz="6000" dirty="0">
                <a:latin typeface="Gabriola" panose="04040605051002020D02" pitchFamily="82" charset="0"/>
              </a:rPr>
            </a:br>
            <a:endParaRPr lang="tr-TR" sz="6000" dirty="0"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23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15320" y="177480"/>
            <a:ext cx="1704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Yatayda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7111800" y="5927040"/>
            <a:ext cx="42703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… ÇOK BOYUTLU insan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277" name="CustomShape 3"/>
          <p:cNvSpPr/>
          <p:nvPr/>
        </p:nvSpPr>
        <p:spPr>
          <a:xfrm>
            <a:off x="8297280" y="-692640"/>
            <a:ext cx="222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800" b="1" strike="noStrike" spc="-1">
                <a:solidFill>
                  <a:srgbClr val="000000"/>
                </a:solidFill>
                <a:latin typeface="Gabriola"/>
              </a:rPr>
              <a:t>SINIFLANDIRICI PROGRAM</a:t>
            </a:r>
            <a:endParaRPr lang="tr-TR" sz="1800" b="0" strike="noStrike" spc="-1">
              <a:latin typeface="Arial"/>
            </a:endParaRPr>
          </a:p>
        </p:txBody>
      </p:sp>
      <p:pic>
        <p:nvPicPr>
          <p:cNvPr id="278" name="Resim 100"/>
          <p:cNvPicPr/>
          <p:nvPr/>
        </p:nvPicPr>
        <p:blipFill>
          <a:blip r:embed="rId2"/>
          <a:stretch/>
        </p:blipFill>
        <p:spPr>
          <a:xfrm>
            <a:off x="3736080" y="1562040"/>
            <a:ext cx="4493160" cy="3395880"/>
          </a:xfrm>
          <a:prstGeom prst="rect">
            <a:avLst/>
          </a:prstGeom>
          <a:ln>
            <a:noFill/>
          </a:ln>
        </p:spPr>
      </p:pic>
      <p:sp>
        <p:nvSpPr>
          <p:cNvPr id="279" name="CustomShape 4"/>
          <p:cNvSpPr/>
          <p:nvPr/>
        </p:nvSpPr>
        <p:spPr>
          <a:xfrm rot="19957800">
            <a:off x="2871720" y="3126600"/>
            <a:ext cx="6975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FF0000"/>
                </a:solidFill>
                <a:latin typeface="Gabriola"/>
                <a:ea typeface="DejaVu Sans"/>
              </a:rPr>
              <a:t>Birden fazla alanda uzmanlaşmış insanlar!</a:t>
            </a:r>
            <a:endParaRPr lang="tr-T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691200" y="177480"/>
            <a:ext cx="1824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Düşeyde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7109280" y="5927040"/>
            <a:ext cx="2868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… DERİN insan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8297280" y="-692640"/>
            <a:ext cx="222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800" b="1" strike="noStrike" spc="-1">
                <a:solidFill>
                  <a:srgbClr val="000000"/>
                </a:solidFill>
                <a:latin typeface="Gabriola"/>
              </a:rPr>
              <a:t>SINIFLANDIRICI PROGRAM</a:t>
            </a:r>
            <a:endParaRPr lang="tr-TR" sz="1800" b="0" strike="noStrike" spc="-1">
              <a:latin typeface="Arial"/>
            </a:endParaRPr>
          </a:p>
        </p:txBody>
      </p:sp>
      <p:pic>
        <p:nvPicPr>
          <p:cNvPr id="283" name="Picture 2"/>
          <p:cNvPicPr/>
          <p:nvPr/>
        </p:nvPicPr>
        <p:blipFill>
          <a:blip r:embed="rId2"/>
          <a:stretch/>
        </p:blipFill>
        <p:spPr>
          <a:xfrm>
            <a:off x="2355120" y="2485800"/>
            <a:ext cx="4543200" cy="1972800"/>
          </a:xfrm>
          <a:prstGeom prst="rect">
            <a:avLst/>
          </a:prstGeom>
          <a:ln>
            <a:noFill/>
          </a:ln>
        </p:spPr>
      </p:pic>
      <p:pic>
        <p:nvPicPr>
          <p:cNvPr id="284" name="Picture 7"/>
          <p:cNvPicPr/>
          <p:nvPr/>
        </p:nvPicPr>
        <p:blipFill>
          <a:blip r:embed="rId3"/>
          <a:stretch/>
        </p:blipFill>
        <p:spPr>
          <a:xfrm>
            <a:off x="7314480" y="1747440"/>
            <a:ext cx="2925360" cy="3503160"/>
          </a:xfrm>
          <a:prstGeom prst="rect">
            <a:avLst/>
          </a:prstGeom>
          <a:ln>
            <a:noFill/>
          </a:ln>
        </p:spPr>
      </p:pic>
      <p:sp>
        <p:nvSpPr>
          <p:cNvPr id="285" name="CustomShape 4"/>
          <p:cNvSpPr/>
          <p:nvPr/>
        </p:nvSpPr>
        <p:spPr>
          <a:xfrm rot="19957800">
            <a:off x="4793760" y="3715920"/>
            <a:ext cx="28202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FF0000"/>
                </a:solidFill>
                <a:latin typeface="Gabriola"/>
                <a:ea typeface="DejaVu Sans"/>
              </a:rPr>
              <a:t>Filozofların çağı!</a:t>
            </a:r>
            <a:endParaRPr lang="tr-TR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545040" y="-3960"/>
            <a:ext cx="1730964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SONUÇ …</a:t>
            </a:r>
            <a:endParaRPr lang="tr-TR" sz="4000" b="0" strike="noStrike" spc="-1" dirty="0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8054280" y="5873040"/>
            <a:ext cx="3066971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… TEŞEKKÜRLER!</a:t>
            </a:r>
            <a:endParaRPr lang="tr-TR" sz="4000" b="0" strike="noStrike" spc="-1" dirty="0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1007266" y="1993946"/>
            <a:ext cx="773424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tr-TR" sz="3200" b="1" strike="noStrike" spc="-1" dirty="0">
                <a:solidFill>
                  <a:srgbClr val="000000"/>
                </a:solidFill>
                <a:latin typeface="Gabriola"/>
              </a:rPr>
              <a:t>mekanik ve tek boyutlu yaşam tarzından kurtulacağımız,</a:t>
            </a:r>
            <a:endParaRPr lang="tr-TR" sz="3200" b="0" strike="noStrike" spc="-1" dirty="0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tr-TR" sz="3200" b="1" strike="noStrike" spc="-1" dirty="0">
                <a:solidFill>
                  <a:srgbClr val="000000"/>
                </a:solidFill>
                <a:latin typeface="Gabriola"/>
              </a:rPr>
              <a:t>felsefi, sanatsal ve manevi gelişimimizi sağlayacağımız</a:t>
            </a:r>
            <a:endParaRPr lang="tr-TR" sz="3200" b="0" strike="noStrike" spc="-1" dirty="0">
              <a:latin typeface="Arial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1017346" y="3071066"/>
            <a:ext cx="59036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 dirty="0">
                <a:solidFill>
                  <a:srgbClr val="000000"/>
                </a:solidFill>
                <a:latin typeface="Gabriola"/>
              </a:rPr>
              <a:t>bir çağa gireceğimizi umuyor ve düşünüyoruz.</a:t>
            </a:r>
            <a:endParaRPr lang="tr-TR" sz="3200" b="0" strike="noStrike" spc="-1" dirty="0">
              <a:latin typeface="Arial"/>
            </a:endParaRPr>
          </a:p>
        </p:txBody>
      </p:sp>
      <p:sp>
        <p:nvSpPr>
          <p:cNvPr id="2" name="CustomShape 4">
            <a:extLst>
              <a:ext uri="{FF2B5EF4-FFF2-40B4-BE49-F238E27FC236}">
                <a16:creationId xmlns:a16="http://schemas.microsoft.com/office/drawing/2014/main" id="{5E6523E2-94A6-54A1-6AD5-7E2D2D7FFBA0}"/>
              </a:ext>
            </a:extLst>
          </p:cNvPr>
          <p:cNvSpPr/>
          <p:nvPr/>
        </p:nvSpPr>
        <p:spPr>
          <a:xfrm>
            <a:off x="1017346" y="1318466"/>
            <a:ext cx="2947323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 dirty="0">
                <a:solidFill>
                  <a:srgbClr val="000000"/>
                </a:solidFill>
                <a:latin typeface="Gabriola"/>
              </a:rPr>
              <a:t>Yapay zekâ sayesinde;</a:t>
            </a:r>
            <a:endParaRPr lang="tr-TR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722160" y="177480"/>
            <a:ext cx="9357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‘Yapay Zekâ’ ve ‘Akıllı</a:t>
            </a:r>
            <a:r>
              <a:rPr lang="tr-TR" sz="3200" b="1" strike="noStrike" spc="-1">
                <a:solidFill>
                  <a:srgbClr val="956251"/>
                </a:solidFill>
                <a:latin typeface="Gabriola"/>
              </a:rPr>
              <a:t> </a:t>
            </a: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Makine’ sözlerini ÇOK kullanıyoruz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 rot="21348600">
            <a:off x="1791360" y="1493640"/>
            <a:ext cx="17571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Haberlerde…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7686720" y="5852160"/>
            <a:ext cx="33346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… ama</a:t>
            </a:r>
            <a:r>
              <a:rPr lang="tr-TR" sz="3200" b="1" strike="noStrike" spc="-1">
                <a:solidFill>
                  <a:srgbClr val="956251"/>
                </a:solidFill>
                <a:latin typeface="Gabriola"/>
              </a:rPr>
              <a:t> </a:t>
            </a: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AZ</a:t>
            </a:r>
            <a:r>
              <a:rPr lang="tr-TR" sz="3200" b="1" strike="noStrike" spc="-1">
                <a:solidFill>
                  <a:srgbClr val="956251"/>
                </a:solidFill>
                <a:latin typeface="Gabriola"/>
              </a:rPr>
              <a:t> </a:t>
            </a: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anlıyoruz.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 rot="21215400">
            <a:off x="1041120" y="2212560"/>
            <a:ext cx="156204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Derslerde…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 rot="369000">
            <a:off x="1490400" y="3046320"/>
            <a:ext cx="17722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Kitaplarda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 rot="20558400">
            <a:off x="2858400" y="1842840"/>
            <a:ext cx="19641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Makalelerde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 rot="861600">
            <a:off x="2667240" y="2804760"/>
            <a:ext cx="18957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Sohbetlerde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3" name="CustomShape 8"/>
          <p:cNvSpPr/>
          <p:nvPr/>
        </p:nvSpPr>
        <p:spPr>
          <a:xfrm rot="714000">
            <a:off x="7302240" y="3523320"/>
            <a:ext cx="184068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Teknoloji mi?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4" name="CustomShape 9"/>
          <p:cNvSpPr/>
          <p:nvPr/>
        </p:nvSpPr>
        <p:spPr>
          <a:xfrm>
            <a:off x="8596800" y="4068720"/>
            <a:ext cx="230868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Mühendislik mi?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5" name="CustomShape 10"/>
          <p:cNvSpPr/>
          <p:nvPr/>
        </p:nvSpPr>
        <p:spPr>
          <a:xfrm>
            <a:off x="7340760" y="4562280"/>
            <a:ext cx="138960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Bilim mi?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6" name="CustomShape 11"/>
          <p:cNvSpPr/>
          <p:nvPr/>
        </p:nvSpPr>
        <p:spPr>
          <a:xfrm rot="21346200">
            <a:off x="8722800" y="4824720"/>
            <a:ext cx="15282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Felsefe mi?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7" name="CustomShape 12"/>
          <p:cNvSpPr/>
          <p:nvPr/>
        </p:nvSpPr>
        <p:spPr>
          <a:xfrm rot="20725200">
            <a:off x="8470080" y="3044520"/>
            <a:ext cx="143856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Hepsi mi?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08" name="CustomShape 13"/>
          <p:cNvSpPr/>
          <p:nvPr/>
        </p:nvSpPr>
        <p:spPr>
          <a:xfrm rot="19468800">
            <a:off x="2478960" y="3065400"/>
            <a:ext cx="530316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FF0000"/>
                </a:solidFill>
                <a:latin typeface="Gabriola"/>
              </a:rPr>
              <a:t>Tanındıkça Sevilmeyen Teknoloji!</a:t>
            </a:r>
            <a:endParaRPr lang="tr-TR" sz="4000" b="0" strike="noStrike" spc="-1">
              <a:latin typeface="Arial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94FA230-DD9A-8CB6-3711-5B9E4746F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58" y="105969"/>
            <a:ext cx="2103683" cy="1542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73560" y="177480"/>
            <a:ext cx="83329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Sanayi öncesi filozofları tanımlamalarında İNSANI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 rot="21348600">
            <a:off x="992880" y="1860480"/>
            <a:ext cx="18284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Sorgulayan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3274920" y="5852520"/>
            <a:ext cx="79567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… HAYVANDAN ayırt etmeye özen göstermişlerdir.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 rot="20791200">
            <a:off x="764640" y="2557800"/>
            <a:ext cx="17280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Toplumsal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 rot="21325200">
            <a:off x="2070360" y="1298160"/>
            <a:ext cx="174024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Dik duran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 rot="422400">
            <a:off x="2886840" y="2236320"/>
            <a:ext cx="1220400" cy="57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Politik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 rot="835800">
            <a:off x="6511680" y="4113720"/>
            <a:ext cx="188964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Şüphelenen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7" name="CustomShape 8"/>
          <p:cNvSpPr/>
          <p:nvPr/>
        </p:nvSpPr>
        <p:spPr>
          <a:xfrm rot="21162600">
            <a:off x="7249680" y="3575520"/>
            <a:ext cx="11898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Gülen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8" name="CustomShape 9"/>
          <p:cNvSpPr/>
          <p:nvPr/>
        </p:nvSpPr>
        <p:spPr>
          <a:xfrm>
            <a:off x="8614800" y="4068720"/>
            <a:ext cx="1456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Ağlayan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7455240" y="2959920"/>
            <a:ext cx="213804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3200" b="1" strike="noStrike" spc="-1">
                <a:solidFill>
                  <a:srgbClr val="000000"/>
                </a:solidFill>
                <a:latin typeface="Gabriola"/>
              </a:rPr>
              <a:t>Alet kullanan …</a:t>
            </a:r>
            <a:endParaRPr lang="tr-TR" sz="3200" b="0" strike="noStrike" spc="-1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 rot="19468800">
            <a:off x="2604270" y="3061924"/>
            <a:ext cx="505290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FF0000"/>
                </a:solidFill>
                <a:latin typeface="Gabriola"/>
              </a:rPr>
              <a:t>Homo </a:t>
            </a:r>
            <a:r>
              <a:rPr lang="tr-TR" sz="4000" b="1" strike="noStrike" spc="-1" dirty="0" err="1">
                <a:solidFill>
                  <a:srgbClr val="FF0000"/>
                </a:solidFill>
                <a:latin typeface="Gabriola"/>
              </a:rPr>
              <a:t>Sapiens</a:t>
            </a:r>
            <a:r>
              <a:rPr lang="tr-TR" sz="4000" b="1" strike="noStrike" spc="-1" dirty="0">
                <a:solidFill>
                  <a:srgbClr val="FF0000"/>
                </a:solidFill>
                <a:latin typeface="Gabriola"/>
              </a:rPr>
              <a:t> yani Düşünen …</a:t>
            </a:r>
            <a:endParaRPr lang="tr-TR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73560" y="177480"/>
            <a:ext cx="2782726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İlkel aletlerden …</a:t>
            </a:r>
            <a:endParaRPr lang="tr-TR" sz="40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8050120" y="5852520"/>
            <a:ext cx="2685072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… </a:t>
            </a:r>
            <a:r>
              <a:rPr lang="tr-TR" sz="4000" b="1" spc="-1" dirty="0">
                <a:solidFill>
                  <a:srgbClr val="956251"/>
                </a:solidFill>
                <a:latin typeface="Gabriola"/>
              </a:rPr>
              <a:t>b</a:t>
            </a: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ilgisayarlara.</a:t>
            </a:r>
            <a:endParaRPr lang="tr-TR" sz="4000" b="0" strike="noStrike" spc="-1" dirty="0">
              <a:latin typeface="Arial"/>
            </a:endParaRPr>
          </a:p>
        </p:txBody>
      </p:sp>
      <p:pic>
        <p:nvPicPr>
          <p:cNvPr id="14" name="Resim 2">
            <a:extLst>
              <a:ext uri="{FF2B5EF4-FFF2-40B4-BE49-F238E27FC236}">
                <a16:creationId xmlns:a16="http://schemas.microsoft.com/office/drawing/2014/main" id="{CB18B3F0-F178-8C84-2C67-369937494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143" y="1333500"/>
            <a:ext cx="785971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ustomShape 11">
            <a:extLst>
              <a:ext uri="{FF2B5EF4-FFF2-40B4-BE49-F238E27FC236}">
                <a16:creationId xmlns:a16="http://schemas.microsoft.com/office/drawing/2014/main" id="{B873DE1C-0D15-164E-B515-CBAAAFD59926}"/>
              </a:ext>
            </a:extLst>
          </p:cNvPr>
          <p:cNvSpPr/>
          <p:nvPr/>
        </p:nvSpPr>
        <p:spPr>
          <a:xfrm rot="19123800">
            <a:off x="1985360" y="2629377"/>
            <a:ext cx="8667680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FF0000"/>
                </a:solidFill>
                <a:latin typeface="Gabriola"/>
                <a:ea typeface="DejaVu Sans"/>
              </a:rPr>
              <a:t>Makineleri kontrol ederken kaybettiğimiz bağımsızlık!</a:t>
            </a:r>
            <a:endParaRPr lang="tr-TR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9370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677520" y="135145"/>
            <a:ext cx="84639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Sanayi çağında İNSANA benzeyen makineler yerine …</a:t>
            </a:r>
            <a:endParaRPr lang="tr-TR" sz="4000" b="0" strike="noStrike" spc="-1" dirty="0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4541040" y="5793288"/>
            <a:ext cx="70300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956251"/>
                </a:solidFill>
                <a:latin typeface="Gabriola"/>
              </a:rPr>
              <a:t>… MAKİNEYE benzeyen insanlar mı ürettik?</a:t>
            </a:r>
            <a:endParaRPr lang="tr-TR" sz="4000" b="0" strike="noStrike" spc="-1" dirty="0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374920" y="1496520"/>
            <a:ext cx="10735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800" b="1" strike="noStrike" spc="-1">
                <a:solidFill>
                  <a:srgbClr val="696464"/>
                </a:solidFill>
                <a:latin typeface="Gabriola"/>
              </a:rPr>
              <a:t>Makine:</a:t>
            </a:r>
            <a:endParaRPr lang="tr-TR" sz="2800" b="0" strike="noStrike" spc="-1">
              <a:latin typeface="Arial"/>
            </a:endParaRPr>
          </a:p>
        </p:txBody>
      </p:sp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1818360" y="2145600"/>
            <a:ext cx="1847520" cy="2476080"/>
          </a:xfrm>
          <a:prstGeom prst="rect">
            <a:avLst/>
          </a:prstGeom>
          <a:ln>
            <a:noFill/>
          </a:ln>
        </p:spPr>
      </p:pic>
      <p:sp>
        <p:nvSpPr>
          <p:cNvPr id="125" name="CustomShape 4"/>
          <p:cNvSpPr/>
          <p:nvPr/>
        </p:nvSpPr>
        <p:spPr>
          <a:xfrm>
            <a:off x="5194080" y="2602800"/>
            <a:ext cx="1467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800" b="1" strike="noStrike" spc="-1">
                <a:solidFill>
                  <a:srgbClr val="696464"/>
                </a:solidFill>
                <a:latin typeface="Gabriola"/>
              </a:rPr>
              <a:t>Fonksiyon:</a:t>
            </a:r>
            <a:endParaRPr lang="tr-TR" sz="2800" b="0" strike="noStrike" spc="-1">
              <a:latin typeface="Arial"/>
            </a:endParaRPr>
          </a:p>
        </p:txBody>
      </p:sp>
      <p:grpSp>
        <p:nvGrpSpPr>
          <p:cNvPr id="126" name="Group 5"/>
          <p:cNvGrpSpPr/>
          <p:nvPr/>
        </p:nvGrpSpPr>
        <p:grpSpPr>
          <a:xfrm>
            <a:off x="4526640" y="3251520"/>
            <a:ext cx="2802960" cy="983880"/>
            <a:chOff x="4526640" y="3251520"/>
            <a:chExt cx="2802960" cy="983880"/>
          </a:xfrm>
        </p:grpSpPr>
        <p:sp>
          <p:nvSpPr>
            <p:cNvPr id="127" name="CustomShape 6"/>
            <p:cNvSpPr/>
            <p:nvPr/>
          </p:nvSpPr>
          <p:spPr>
            <a:xfrm>
              <a:off x="4526640" y="3346920"/>
              <a:ext cx="683280" cy="88848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tr-TR" sz="3200" b="1" strike="noStrike" spc="-1">
                  <a:solidFill>
                    <a:srgbClr val="000000"/>
                  </a:solidFill>
                  <a:latin typeface="Times New Roman"/>
                </a:rPr>
                <a:t>I</a:t>
              </a:r>
              <a:endParaRPr lang="tr-TR" sz="3200" b="0" strike="noStrike" spc="-1">
                <a:latin typeface="Arial"/>
              </a:endParaRPr>
            </a:p>
          </p:txBody>
        </p:sp>
        <p:sp>
          <p:nvSpPr>
            <p:cNvPr id="128" name="CustomShape 7"/>
            <p:cNvSpPr/>
            <p:nvPr/>
          </p:nvSpPr>
          <p:spPr>
            <a:xfrm>
              <a:off x="6646320" y="3346920"/>
              <a:ext cx="683280" cy="888480"/>
            </a:xfrm>
            <a:prstGeom prst="ellipse">
              <a:avLst/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tr-TR" sz="3200" b="1" strike="noStrike" spc="-1">
                  <a:solidFill>
                    <a:srgbClr val="000000"/>
                  </a:solidFill>
                  <a:latin typeface="Times New Roman"/>
                </a:rPr>
                <a:t>O</a:t>
              </a:r>
              <a:endParaRPr lang="tr-TR" sz="3200" b="0" strike="noStrike" spc="-1">
                <a:latin typeface="Arial"/>
              </a:endParaRPr>
            </a:p>
          </p:txBody>
        </p:sp>
        <p:sp>
          <p:nvSpPr>
            <p:cNvPr id="129" name="CustomShape 8"/>
            <p:cNvSpPr/>
            <p:nvPr/>
          </p:nvSpPr>
          <p:spPr>
            <a:xfrm>
              <a:off x="5362560" y="3759480"/>
              <a:ext cx="1080000" cy="97920"/>
            </a:xfrm>
            <a:prstGeom prst="rightArrow">
              <a:avLst>
                <a:gd name="adj1" fmla="val 50000"/>
                <a:gd name="adj2" fmla="val 49870"/>
              </a:avLst>
            </a:prstGeom>
            <a:noFill/>
            <a:ln w="9360">
              <a:solidFill>
                <a:schemeClr val="tx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30" name="CustomShape 9"/>
            <p:cNvSpPr/>
            <p:nvPr/>
          </p:nvSpPr>
          <p:spPr>
            <a:xfrm>
              <a:off x="5713560" y="3251520"/>
              <a:ext cx="359640" cy="475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tr-TR" sz="3200" b="0" strike="noStrike" spc="-1">
                  <a:solidFill>
                    <a:srgbClr val="000000"/>
                  </a:solidFill>
                  <a:latin typeface="Times New Roman"/>
                </a:rPr>
                <a:t>F</a:t>
              </a:r>
              <a:endParaRPr lang="tr-TR" sz="3200" b="0" strike="noStrike" spc="-1">
                <a:latin typeface="Arial"/>
              </a:endParaRPr>
            </a:p>
          </p:txBody>
        </p:sp>
      </p:grpSp>
      <p:pic>
        <p:nvPicPr>
          <p:cNvPr id="131" name="Resim 1"/>
          <p:cNvPicPr/>
          <p:nvPr/>
        </p:nvPicPr>
        <p:blipFill>
          <a:blip r:embed="rId3"/>
          <a:stretch/>
        </p:blipFill>
        <p:spPr>
          <a:xfrm flipH="1">
            <a:off x="7968600" y="2020680"/>
            <a:ext cx="2326320" cy="3125160"/>
          </a:xfrm>
          <a:prstGeom prst="rect">
            <a:avLst/>
          </a:prstGeom>
          <a:ln>
            <a:noFill/>
          </a:ln>
        </p:spPr>
      </p:pic>
      <p:sp>
        <p:nvSpPr>
          <p:cNvPr id="132" name="CustomShape 10"/>
          <p:cNvSpPr/>
          <p:nvPr/>
        </p:nvSpPr>
        <p:spPr>
          <a:xfrm>
            <a:off x="7968240" y="1513800"/>
            <a:ext cx="25556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</a:pPr>
            <a:r>
              <a:rPr lang="tr-TR" sz="2800" b="1" strike="noStrike" spc="-1">
                <a:solidFill>
                  <a:srgbClr val="696464"/>
                </a:solidFill>
                <a:latin typeface="Gabriola"/>
              </a:rPr>
              <a:t>Tek Boyutlu İnsan:</a:t>
            </a:r>
            <a:endParaRPr lang="tr-TR" sz="2800" b="0" strike="noStrike" spc="-1">
              <a:latin typeface="Arial"/>
            </a:endParaRPr>
          </a:p>
        </p:txBody>
      </p:sp>
      <p:sp>
        <p:nvSpPr>
          <p:cNvPr id="133" name="CustomShape 11"/>
          <p:cNvSpPr/>
          <p:nvPr/>
        </p:nvSpPr>
        <p:spPr>
          <a:xfrm rot="19123800">
            <a:off x="2139480" y="3160800"/>
            <a:ext cx="67086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FF0000"/>
                </a:solidFill>
                <a:latin typeface="Gabriola"/>
                <a:ea typeface="DejaVu Sans"/>
              </a:rPr>
              <a:t>Tek bir fonksiyona indirgenmiş insan!</a:t>
            </a:r>
            <a:endParaRPr lang="tr-TR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708120" y="177480"/>
            <a:ext cx="1886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Teknoloji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911120" y="6153840"/>
            <a:ext cx="63000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… kendi yarattığı problemi çözebilir mi?</a:t>
            </a:r>
            <a:endParaRPr lang="tr-TR" sz="4000" b="0" strike="noStrike" spc="-1">
              <a:latin typeface="Arial"/>
            </a:endParaRPr>
          </a:p>
        </p:txBody>
      </p:sp>
      <p:grpSp>
        <p:nvGrpSpPr>
          <p:cNvPr id="136" name="Group 3"/>
          <p:cNvGrpSpPr/>
          <p:nvPr/>
        </p:nvGrpSpPr>
        <p:grpSpPr>
          <a:xfrm>
            <a:off x="694440" y="1046520"/>
            <a:ext cx="4698360" cy="3771000"/>
            <a:chOff x="694440" y="1046520"/>
            <a:chExt cx="4698360" cy="3771000"/>
          </a:xfrm>
        </p:grpSpPr>
        <p:grpSp>
          <p:nvGrpSpPr>
            <p:cNvPr id="137" name="Group 4"/>
            <p:cNvGrpSpPr/>
            <p:nvPr/>
          </p:nvGrpSpPr>
          <p:grpSpPr>
            <a:xfrm>
              <a:off x="1083960" y="2785680"/>
              <a:ext cx="3508560" cy="2031840"/>
              <a:chOff x="1083960" y="2785680"/>
              <a:chExt cx="3508560" cy="2031840"/>
            </a:xfrm>
          </p:grpSpPr>
          <p:grpSp>
            <p:nvGrpSpPr>
              <p:cNvPr id="138" name="Group 5"/>
              <p:cNvGrpSpPr/>
              <p:nvPr/>
            </p:nvGrpSpPr>
            <p:grpSpPr>
              <a:xfrm>
                <a:off x="1335960" y="3624840"/>
                <a:ext cx="406080" cy="363240"/>
                <a:chOff x="1335960" y="3624840"/>
                <a:chExt cx="406080" cy="363240"/>
              </a:xfrm>
            </p:grpSpPr>
            <p:sp>
              <p:nvSpPr>
                <p:cNvPr id="139" name="CustomShape 6"/>
                <p:cNvSpPr/>
                <p:nvPr/>
              </p:nvSpPr>
              <p:spPr>
                <a:xfrm>
                  <a:off x="1335960" y="3624840"/>
                  <a:ext cx="406080" cy="3632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40" name="CustomShape 7"/>
                <p:cNvSpPr/>
                <p:nvPr/>
              </p:nvSpPr>
              <p:spPr>
                <a:xfrm>
                  <a:off x="1406880" y="3706200"/>
                  <a:ext cx="249840" cy="217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1"/>
                    </a:spcAft>
                  </a:pPr>
                  <a:r>
                    <a:rPr lang="tr-TR" sz="600" b="1" strike="noStrike" spc="-1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q</a:t>
                  </a:r>
                  <a:r>
                    <a:rPr lang="tr-TR" sz="600" b="1" strike="noStrike" spc="-1" baseline="-25000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0</a:t>
                  </a:r>
                  <a:endParaRPr lang="tr-TR" sz="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141" name="Group 8"/>
              <p:cNvGrpSpPr/>
              <p:nvPr/>
            </p:nvGrpSpPr>
            <p:grpSpPr>
              <a:xfrm>
                <a:off x="2286000" y="2979360"/>
                <a:ext cx="406080" cy="363240"/>
                <a:chOff x="2286000" y="2979360"/>
                <a:chExt cx="406080" cy="363240"/>
              </a:xfrm>
            </p:grpSpPr>
            <p:sp>
              <p:nvSpPr>
                <p:cNvPr id="142" name="CustomShape 9"/>
                <p:cNvSpPr/>
                <p:nvPr/>
              </p:nvSpPr>
              <p:spPr>
                <a:xfrm>
                  <a:off x="2286000" y="2979360"/>
                  <a:ext cx="406080" cy="3632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43" name="CustomShape 10"/>
                <p:cNvSpPr/>
                <p:nvPr/>
              </p:nvSpPr>
              <p:spPr>
                <a:xfrm>
                  <a:off x="2376000" y="3060720"/>
                  <a:ext cx="249840" cy="217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1"/>
                    </a:spcAft>
                  </a:pPr>
                  <a:r>
                    <a:rPr lang="tr-TR" sz="600" b="1" strike="noStrike" spc="-1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q</a:t>
                  </a:r>
                  <a:r>
                    <a:rPr lang="tr-TR" sz="600" b="1" strike="noStrike" spc="-1" baseline="-25000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1</a:t>
                  </a:r>
                  <a:endParaRPr lang="tr-TR" sz="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144" name="Group 11"/>
              <p:cNvGrpSpPr/>
              <p:nvPr/>
            </p:nvGrpSpPr>
            <p:grpSpPr>
              <a:xfrm>
                <a:off x="3283920" y="2979360"/>
                <a:ext cx="406080" cy="363240"/>
                <a:chOff x="3283920" y="2979360"/>
                <a:chExt cx="406080" cy="363240"/>
              </a:xfrm>
            </p:grpSpPr>
            <p:sp>
              <p:nvSpPr>
                <p:cNvPr id="145" name="CustomShape 12"/>
                <p:cNvSpPr/>
                <p:nvPr/>
              </p:nvSpPr>
              <p:spPr>
                <a:xfrm>
                  <a:off x="3283920" y="2979360"/>
                  <a:ext cx="406080" cy="3632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46" name="CustomShape 13"/>
                <p:cNvSpPr/>
                <p:nvPr/>
              </p:nvSpPr>
              <p:spPr>
                <a:xfrm>
                  <a:off x="3355200" y="3060720"/>
                  <a:ext cx="249840" cy="217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1"/>
                    </a:spcAft>
                  </a:pPr>
                  <a:r>
                    <a:rPr lang="tr-TR" sz="600" b="1" strike="noStrike" spc="-1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q</a:t>
                  </a:r>
                  <a:r>
                    <a:rPr lang="tr-TR" sz="600" b="1" strike="noStrike" spc="-1" baseline="-25000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3</a:t>
                  </a:r>
                  <a:endParaRPr lang="tr-TR" sz="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147" name="Group 14"/>
              <p:cNvGrpSpPr/>
              <p:nvPr/>
            </p:nvGrpSpPr>
            <p:grpSpPr>
              <a:xfrm>
                <a:off x="2262600" y="4151520"/>
                <a:ext cx="406080" cy="363240"/>
                <a:chOff x="2262600" y="4151520"/>
                <a:chExt cx="406080" cy="363240"/>
              </a:xfrm>
            </p:grpSpPr>
            <p:sp>
              <p:nvSpPr>
                <p:cNvPr id="148" name="CustomShape 15"/>
                <p:cNvSpPr/>
                <p:nvPr/>
              </p:nvSpPr>
              <p:spPr>
                <a:xfrm>
                  <a:off x="2262600" y="4151520"/>
                  <a:ext cx="406080" cy="3632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49" name="CustomShape 16"/>
                <p:cNvSpPr/>
                <p:nvPr/>
              </p:nvSpPr>
              <p:spPr>
                <a:xfrm>
                  <a:off x="2332800" y="4233240"/>
                  <a:ext cx="249840" cy="217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1"/>
                    </a:spcAft>
                  </a:pPr>
                  <a:r>
                    <a:rPr lang="tr-TR" sz="600" b="1" strike="noStrike" spc="-1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q</a:t>
                  </a:r>
                  <a:r>
                    <a:rPr lang="tr-TR" sz="600" b="1" strike="noStrike" spc="-1" baseline="-25000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2</a:t>
                  </a:r>
                  <a:endParaRPr lang="tr-TR" sz="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150" name="Group 17"/>
              <p:cNvGrpSpPr/>
              <p:nvPr/>
            </p:nvGrpSpPr>
            <p:grpSpPr>
              <a:xfrm>
                <a:off x="3260160" y="4151520"/>
                <a:ext cx="406080" cy="363240"/>
                <a:chOff x="3260160" y="4151520"/>
                <a:chExt cx="406080" cy="363240"/>
              </a:xfrm>
            </p:grpSpPr>
            <p:sp>
              <p:nvSpPr>
                <p:cNvPr id="151" name="CustomShape 18"/>
                <p:cNvSpPr/>
                <p:nvPr/>
              </p:nvSpPr>
              <p:spPr>
                <a:xfrm>
                  <a:off x="3260160" y="4151520"/>
                  <a:ext cx="406080" cy="3632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152" name="CustomShape 19"/>
                <p:cNvSpPr/>
                <p:nvPr/>
              </p:nvSpPr>
              <p:spPr>
                <a:xfrm>
                  <a:off x="3331440" y="4233240"/>
                  <a:ext cx="249840" cy="2178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1"/>
                    </a:spcAft>
                  </a:pPr>
                  <a:r>
                    <a:rPr lang="tr-TR" sz="600" b="1" strike="noStrike" spc="-1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q</a:t>
                  </a:r>
                  <a:r>
                    <a:rPr lang="tr-TR" sz="600" b="1" strike="noStrike" spc="-1" baseline="-25000">
                      <a:solidFill>
                        <a:srgbClr val="000000"/>
                      </a:solidFill>
                      <a:latin typeface="Calibri"/>
                      <a:ea typeface="Calibri"/>
                    </a:rPr>
                    <a:t>4</a:t>
                  </a:r>
                  <a:endParaRPr lang="tr-TR" sz="600" b="0" strike="noStrike" spc="-1">
                    <a:latin typeface="Arial"/>
                  </a:endParaRPr>
                </a:p>
              </p:txBody>
            </p:sp>
          </p:grpSp>
          <p:grpSp>
            <p:nvGrpSpPr>
              <p:cNvPr id="153" name="Group 20"/>
              <p:cNvGrpSpPr/>
              <p:nvPr/>
            </p:nvGrpSpPr>
            <p:grpSpPr>
              <a:xfrm>
                <a:off x="3917520" y="3568320"/>
                <a:ext cx="406080" cy="363240"/>
                <a:chOff x="3917520" y="3568320"/>
                <a:chExt cx="406080" cy="363240"/>
              </a:xfrm>
            </p:grpSpPr>
            <p:grpSp>
              <p:nvGrpSpPr>
                <p:cNvPr id="154" name="Group 21"/>
                <p:cNvGrpSpPr/>
                <p:nvPr/>
              </p:nvGrpSpPr>
              <p:grpSpPr>
                <a:xfrm>
                  <a:off x="3917520" y="3568320"/>
                  <a:ext cx="406080" cy="363240"/>
                  <a:chOff x="3917520" y="3568320"/>
                  <a:chExt cx="406080" cy="363240"/>
                </a:xfrm>
              </p:grpSpPr>
              <p:sp>
                <p:nvSpPr>
                  <p:cNvPr id="155" name="CustomShape 22"/>
                  <p:cNvSpPr/>
                  <p:nvPr/>
                </p:nvSpPr>
                <p:spPr>
                  <a:xfrm>
                    <a:off x="3917520" y="3568320"/>
                    <a:ext cx="406080" cy="363240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  <a:round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  <p:txBody>
                  <a:bodyPr/>
                  <a:lstStyle/>
                  <a:p>
                    <a:endParaRPr lang="tr-TR"/>
                  </a:p>
                </p:txBody>
              </p:sp>
              <p:sp>
                <p:nvSpPr>
                  <p:cNvPr id="156" name="CustomShape 23"/>
                  <p:cNvSpPr/>
                  <p:nvPr/>
                </p:nvSpPr>
                <p:spPr>
                  <a:xfrm>
                    <a:off x="3988440" y="3649680"/>
                    <a:ext cx="249840" cy="2178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lIns="90000" tIns="45000" rIns="90000" bIns="45000">
                    <a:noAutofit/>
                  </a:bodyPr>
                  <a:lstStyle/>
                  <a:p>
                    <a:pPr>
                      <a:lnSpc>
                        <a:spcPct val="115000"/>
                      </a:lnSpc>
                      <a:spcAft>
                        <a:spcPts val="1001"/>
                      </a:spcAft>
                    </a:pPr>
                    <a:r>
                      <a:rPr lang="tr-TR" sz="600" b="1" strike="noStrike" spc="-1">
                        <a:solidFill>
                          <a:srgbClr val="000000"/>
                        </a:solidFill>
                        <a:latin typeface="Calibri"/>
                        <a:ea typeface="Calibri"/>
                      </a:rPr>
                      <a:t>q</a:t>
                    </a:r>
                    <a:r>
                      <a:rPr lang="tr-TR" sz="600" b="1" strike="noStrike" spc="-1" baseline="-25000">
                        <a:solidFill>
                          <a:srgbClr val="000000"/>
                        </a:solidFill>
                        <a:latin typeface="Calibri"/>
                        <a:ea typeface="Calibri"/>
                      </a:rPr>
                      <a:t>5</a:t>
                    </a:r>
                    <a:endParaRPr lang="tr-TR" sz="600" b="0" strike="noStrike" spc="-1">
                      <a:latin typeface="Arial"/>
                    </a:endParaRPr>
                  </a:p>
                </p:txBody>
              </p:sp>
            </p:grpSp>
            <p:sp>
              <p:nvSpPr>
                <p:cNvPr id="157" name="CustomShape 24"/>
                <p:cNvSpPr/>
                <p:nvPr/>
              </p:nvSpPr>
              <p:spPr>
                <a:xfrm>
                  <a:off x="3959640" y="3611160"/>
                  <a:ext cx="321120" cy="28224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</p:grpSp>
          <p:sp>
            <p:nvSpPr>
              <p:cNvPr id="158" name="CustomShape 25"/>
              <p:cNvSpPr/>
              <p:nvPr/>
            </p:nvSpPr>
            <p:spPr>
              <a:xfrm>
                <a:off x="2427480" y="2863800"/>
                <a:ext cx="125640" cy="247680"/>
              </a:xfrm>
              <a:prstGeom prst="arc">
                <a:avLst>
                  <a:gd name="adj1" fmla="val 10982239"/>
                  <a:gd name="adj2" fmla="val 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59" name="CustomShape 26"/>
              <p:cNvSpPr/>
              <p:nvPr/>
            </p:nvSpPr>
            <p:spPr>
              <a:xfrm rot="10800000">
                <a:off x="2402640" y="4389480"/>
                <a:ext cx="126720" cy="247680"/>
              </a:xfrm>
              <a:prstGeom prst="arc">
                <a:avLst>
                  <a:gd name="adj1" fmla="val 10982239"/>
                  <a:gd name="adj2" fmla="val 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0" name="CustomShape 27"/>
              <p:cNvSpPr/>
              <p:nvPr/>
            </p:nvSpPr>
            <p:spPr>
              <a:xfrm rot="19930800">
                <a:off x="1580040" y="3317400"/>
                <a:ext cx="892800" cy="195120"/>
              </a:xfrm>
              <a:prstGeom prst="arc">
                <a:avLst>
                  <a:gd name="adj1" fmla="val 10794201"/>
                  <a:gd name="adj2" fmla="val 20869710"/>
                </a:avLst>
              </a:prstGeom>
              <a:noFill/>
              <a:ln>
                <a:solidFill>
                  <a:schemeClr val="tx1"/>
                </a:solidFill>
                <a:round/>
                <a:head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1" name="CustomShape 28"/>
              <p:cNvSpPr/>
              <p:nvPr/>
            </p:nvSpPr>
            <p:spPr>
              <a:xfrm rot="9165000">
                <a:off x="1548000" y="3299040"/>
                <a:ext cx="839160" cy="247680"/>
              </a:xfrm>
              <a:prstGeom prst="arc">
                <a:avLst>
                  <a:gd name="adj1" fmla="val 10982239"/>
                  <a:gd name="adj2" fmla="val 20869710"/>
                </a:avLst>
              </a:prstGeom>
              <a:noFill/>
              <a:ln>
                <a:solidFill>
                  <a:schemeClr val="tx1"/>
                </a:solidFill>
                <a:round/>
                <a:head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2" name="CustomShape 29"/>
              <p:cNvSpPr/>
              <p:nvPr/>
            </p:nvSpPr>
            <p:spPr>
              <a:xfrm>
                <a:off x="1458720" y="3505320"/>
                <a:ext cx="126720" cy="247680"/>
              </a:xfrm>
              <a:prstGeom prst="arc">
                <a:avLst>
                  <a:gd name="adj1" fmla="val 10982239"/>
                  <a:gd name="adj2" fmla="val 0"/>
                </a:avLst>
              </a:prstGeom>
              <a:noFill/>
              <a:ln>
                <a:solidFill>
                  <a:schemeClr val="tx1"/>
                </a:solidFill>
                <a:round/>
                <a:head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3" name="CustomShape 30"/>
              <p:cNvSpPr/>
              <p:nvPr/>
            </p:nvSpPr>
            <p:spPr>
              <a:xfrm rot="2158800">
                <a:off x="1602360" y="4059000"/>
                <a:ext cx="766440" cy="249120"/>
              </a:xfrm>
              <a:prstGeom prst="arc">
                <a:avLst>
                  <a:gd name="adj1" fmla="val 10982239"/>
                  <a:gd name="adj2" fmla="val 2086971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4" name="CustomShape 31"/>
              <p:cNvSpPr/>
              <p:nvPr/>
            </p:nvSpPr>
            <p:spPr>
              <a:xfrm rot="12993600">
                <a:off x="1558080" y="3984480"/>
                <a:ext cx="803160" cy="249480"/>
              </a:xfrm>
              <a:prstGeom prst="arc">
                <a:avLst>
                  <a:gd name="adj1" fmla="val 10982239"/>
                  <a:gd name="adj2" fmla="val 2086971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5" name="CustomShape 32"/>
              <p:cNvSpPr/>
              <p:nvPr/>
            </p:nvSpPr>
            <p:spPr>
              <a:xfrm rot="16200000">
                <a:off x="3010320" y="3566880"/>
                <a:ext cx="940320" cy="266400"/>
              </a:xfrm>
              <a:prstGeom prst="arc">
                <a:avLst>
                  <a:gd name="adj1" fmla="val 10982239"/>
                  <a:gd name="adj2" fmla="val 2086971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6" name="CustomShape 33"/>
              <p:cNvSpPr/>
              <p:nvPr/>
            </p:nvSpPr>
            <p:spPr>
              <a:xfrm rot="5400000">
                <a:off x="3004920" y="3668400"/>
                <a:ext cx="909000" cy="266400"/>
              </a:xfrm>
              <a:prstGeom prst="arc">
                <a:avLst>
                  <a:gd name="adj1" fmla="val 10982239"/>
                  <a:gd name="adj2" fmla="val 2086971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7" name="CustomShape 34"/>
              <p:cNvSpPr/>
              <p:nvPr/>
            </p:nvSpPr>
            <p:spPr>
              <a:xfrm rot="5400000">
                <a:off x="4260240" y="3614400"/>
                <a:ext cx="116280" cy="267480"/>
              </a:xfrm>
              <a:prstGeom prst="arc">
                <a:avLst>
                  <a:gd name="adj1" fmla="val 10982239"/>
                  <a:gd name="adj2" fmla="val 0"/>
                </a:avLst>
              </a:pr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8" name="CustomShape 35"/>
              <p:cNvSpPr/>
              <p:nvPr/>
            </p:nvSpPr>
            <p:spPr>
              <a:xfrm>
                <a:off x="2692080" y="3160080"/>
                <a:ext cx="5911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69" name="CustomShape 36"/>
              <p:cNvSpPr/>
              <p:nvPr/>
            </p:nvSpPr>
            <p:spPr>
              <a:xfrm>
                <a:off x="2668680" y="4331160"/>
                <a:ext cx="59112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70" name="CustomShape 37"/>
              <p:cNvSpPr/>
              <p:nvPr/>
            </p:nvSpPr>
            <p:spPr>
              <a:xfrm>
                <a:off x="2637360" y="3301200"/>
                <a:ext cx="690480" cy="8964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71" name="CustomShape 38"/>
              <p:cNvSpPr/>
              <p:nvPr/>
            </p:nvSpPr>
            <p:spPr>
              <a:xfrm flipH="1">
                <a:off x="2601720" y="3285360"/>
                <a:ext cx="725040" cy="918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72" name="CustomShape 39"/>
              <p:cNvSpPr/>
              <p:nvPr/>
            </p:nvSpPr>
            <p:spPr>
              <a:xfrm>
                <a:off x="3688920" y="3151440"/>
                <a:ext cx="414720" cy="405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73" name="CustomShape 40"/>
              <p:cNvSpPr/>
              <p:nvPr/>
            </p:nvSpPr>
            <p:spPr>
              <a:xfrm flipV="1">
                <a:off x="3679920" y="3933720"/>
                <a:ext cx="432720" cy="39600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74" name="CustomShape 41"/>
              <p:cNvSpPr/>
              <p:nvPr/>
            </p:nvSpPr>
            <p:spPr>
              <a:xfrm>
                <a:off x="1134000" y="3815280"/>
                <a:ext cx="203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175" name="CustomShape 42"/>
              <p:cNvSpPr/>
              <p:nvPr/>
            </p:nvSpPr>
            <p:spPr>
              <a:xfrm>
                <a:off x="1083960" y="2785680"/>
                <a:ext cx="3508560" cy="2031840"/>
              </a:xfrm>
              <a:prstGeom prst="rect">
                <a:avLst/>
              </a:prstGeom>
              <a:noFill/>
              <a:ln w="38160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</p:grpSp>
        <p:sp>
          <p:nvSpPr>
            <p:cNvPr id="176" name="CustomShape 43"/>
            <p:cNvSpPr/>
            <p:nvPr/>
          </p:nvSpPr>
          <p:spPr>
            <a:xfrm>
              <a:off x="1000800" y="2480400"/>
              <a:ext cx="10756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600" b="1" strike="noStrike" spc="-1">
                  <a:solidFill>
                    <a:srgbClr val="000000"/>
                  </a:solidFill>
                  <a:latin typeface="Gabriola"/>
                </a:rPr>
                <a:t>Kontrol Birimi</a:t>
              </a:r>
              <a:endParaRPr lang="tr-TR" sz="1600" b="0" strike="noStrike" spc="-1">
                <a:latin typeface="Arial"/>
              </a:endParaRPr>
            </a:p>
          </p:txBody>
        </p:sp>
        <p:sp>
          <p:nvSpPr>
            <p:cNvPr id="177" name="Line 44"/>
            <p:cNvSpPr/>
            <p:nvPr/>
          </p:nvSpPr>
          <p:spPr>
            <a:xfrm>
              <a:off x="696960" y="1516320"/>
              <a:ext cx="4680720" cy="1512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78" name="Line 45"/>
            <p:cNvSpPr/>
            <p:nvPr/>
          </p:nvSpPr>
          <p:spPr>
            <a:xfrm>
              <a:off x="696960" y="1784160"/>
              <a:ext cx="4695840" cy="1764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79" name="Line 46"/>
            <p:cNvSpPr/>
            <p:nvPr/>
          </p:nvSpPr>
          <p:spPr>
            <a:xfrm>
              <a:off x="1133640" y="1526040"/>
              <a:ext cx="0" cy="27720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0" name="Line 47"/>
            <p:cNvSpPr/>
            <p:nvPr/>
          </p:nvSpPr>
          <p:spPr>
            <a:xfrm>
              <a:off x="1458720" y="151992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1" name="Line 48"/>
            <p:cNvSpPr/>
            <p:nvPr/>
          </p:nvSpPr>
          <p:spPr>
            <a:xfrm>
              <a:off x="1781280" y="1522440"/>
              <a:ext cx="0" cy="27720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2" name="Line 49"/>
            <p:cNvSpPr/>
            <p:nvPr/>
          </p:nvSpPr>
          <p:spPr>
            <a:xfrm>
              <a:off x="2106360" y="151632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3" name="Line 50"/>
            <p:cNvSpPr/>
            <p:nvPr/>
          </p:nvSpPr>
          <p:spPr>
            <a:xfrm>
              <a:off x="2429280" y="151632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4" name="Line 51"/>
            <p:cNvSpPr/>
            <p:nvPr/>
          </p:nvSpPr>
          <p:spPr>
            <a:xfrm>
              <a:off x="2754000" y="1510560"/>
              <a:ext cx="0" cy="27720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5" name="Line 52"/>
            <p:cNvSpPr/>
            <p:nvPr/>
          </p:nvSpPr>
          <p:spPr>
            <a:xfrm>
              <a:off x="3076920" y="151272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6" name="Line 53"/>
            <p:cNvSpPr/>
            <p:nvPr/>
          </p:nvSpPr>
          <p:spPr>
            <a:xfrm>
              <a:off x="3401640" y="1506960"/>
              <a:ext cx="0" cy="27720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7" name="Line 54"/>
            <p:cNvSpPr/>
            <p:nvPr/>
          </p:nvSpPr>
          <p:spPr>
            <a:xfrm>
              <a:off x="3693960" y="151200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88" name="CustomShape 55"/>
            <p:cNvSpPr/>
            <p:nvPr/>
          </p:nvSpPr>
          <p:spPr>
            <a:xfrm>
              <a:off x="1161000" y="150696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1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189" name="Line 56"/>
            <p:cNvSpPr/>
            <p:nvPr/>
          </p:nvSpPr>
          <p:spPr>
            <a:xfrm>
              <a:off x="3988440" y="1526040"/>
              <a:ext cx="0" cy="27720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90" name="Line 57"/>
            <p:cNvSpPr/>
            <p:nvPr/>
          </p:nvSpPr>
          <p:spPr>
            <a:xfrm>
              <a:off x="4311360" y="152820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91" name="Line 58"/>
            <p:cNvSpPr/>
            <p:nvPr/>
          </p:nvSpPr>
          <p:spPr>
            <a:xfrm>
              <a:off x="4636080" y="1522440"/>
              <a:ext cx="0" cy="27720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92" name="Line 59"/>
            <p:cNvSpPr/>
            <p:nvPr/>
          </p:nvSpPr>
          <p:spPr>
            <a:xfrm>
              <a:off x="4928400" y="1527480"/>
              <a:ext cx="0" cy="277560"/>
            </a:xfrm>
            <a:prstGeom prst="line">
              <a:avLst/>
            </a:prstGeom>
            <a:ln w="38160"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193" name="CustomShape 60"/>
            <p:cNvSpPr/>
            <p:nvPr/>
          </p:nvSpPr>
          <p:spPr>
            <a:xfrm>
              <a:off x="791280" y="1454040"/>
              <a:ext cx="3592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400" b="0" strike="noStrike" spc="-1">
                  <a:solidFill>
                    <a:srgbClr val="000000"/>
                  </a:solidFill>
                  <a:latin typeface="Rockwell"/>
                </a:rPr>
                <a:t>…</a:t>
              </a:r>
              <a:endParaRPr lang="tr-TR" sz="1400" b="0" strike="noStrike" spc="-1">
                <a:latin typeface="Arial"/>
              </a:endParaRPr>
            </a:p>
          </p:txBody>
        </p:sp>
        <p:sp>
          <p:nvSpPr>
            <p:cNvPr id="194" name="CustomShape 61"/>
            <p:cNvSpPr/>
            <p:nvPr/>
          </p:nvSpPr>
          <p:spPr>
            <a:xfrm>
              <a:off x="4989600" y="1473840"/>
              <a:ext cx="3592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400" b="0" strike="noStrike" spc="-1">
                  <a:solidFill>
                    <a:srgbClr val="000000"/>
                  </a:solidFill>
                  <a:latin typeface="Rockwell"/>
                </a:rPr>
                <a:t>…</a:t>
              </a:r>
              <a:endParaRPr lang="tr-TR" sz="1400" b="0" strike="noStrike" spc="-1">
                <a:latin typeface="Arial"/>
              </a:endParaRPr>
            </a:p>
          </p:txBody>
        </p:sp>
        <p:sp>
          <p:nvSpPr>
            <p:cNvPr id="195" name="CustomShape 62"/>
            <p:cNvSpPr/>
            <p:nvPr/>
          </p:nvSpPr>
          <p:spPr>
            <a:xfrm>
              <a:off x="1518840" y="151488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1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196" name="CustomShape 63"/>
            <p:cNvSpPr/>
            <p:nvPr/>
          </p:nvSpPr>
          <p:spPr>
            <a:xfrm>
              <a:off x="1786320" y="152208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0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197" name="CustomShape 64"/>
            <p:cNvSpPr/>
            <p:nvPr/>
          </p:nvSpPr>
          <p:spPr>
            <a:xfrm>
              <a:off x="2144160" y="151488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1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198" name="CustomShape 65"/>
            <p:cNvSpPr/>
            <p:nvPr/>
          </p:nvSpPr>
          <p:spPr>
            <a:xfrm>
              <a:off x="2471400" y="152208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0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199" name="CustomShape 66"/>
            <p:cNvSpPr/>
            <p:nvPr/>
          </p:nvSpPr>
          <p:spPr>
            <a:xfrm>
              <a:off x="2798280" y="153000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1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0" name="CustomShape 67"/>
            <p:cNvSpPr/>
            <p:nvPr/>
          </p:nvSpPr>
          <p:spPr>
            <a:xfrm>
              <a:off x="3119040" y="153756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0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1" name="CustomShape 68"/>
            <p:cNvSpPr/>
            <p:nvPr/>
          </p:nvSpPr>
          <p:spPr>
            <a:xfrm>
              <a:off x="3438360" y="153000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0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2" name="CustomShape 69"/>
            <p:cNvSpPr/>
            <p:nvPr/>
          </p:nvSpPr>
          <p:spPr>
            <a:xfrm>
              <a:off x="3735360" y="153000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0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3" name="CustomShape 70"/>
            <p:cNvSpPr/>
            <p:nvPr/>
          </p:nvSpPr>
          <p:spPr>
            <a:xfrm>
              <a:off x="4039920" y="153000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1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4" name="CustomShape 71"/>
            <p:cNvSpPr/>
            <p:nvPr/>
          </p:nvSpPr>
          <p:spPr>
            <a:xfrm>
              <a:off x="4346280" y="152964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1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5" name="CustomShape 72"/>
            <p:cNvSpPr/>
            <p:nvPr/>
          </p:nvSpPr>
          <p:spPr>
            <a:xfrm>
              <a:off x="4673520" y="1537560"/>
              <a:ext cx="268200" cy="257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100" b="0" strike="noStrike" spc="-1">
                  <a:solidFill>
                    <a:srgbClr val="000000"/>
                  </a:solidFill>
                  <a:latin typeface="Rockwell"/>
                </a:rPr>
                <a:t>0</a:t>
              </a:r>
              <a:endParaRPr lang="tr-TR" sz="1100" b="0" strike="noStrike" spc="-1">
                <a:latin typeface="Arial"/>
              </a:endParaRPr>
            </a:p>
          </p:txBody>
        </p:sp>
        <p:sp>
          <p:nvSpPr>
            <p:cNvPr id="206" name="CustomShape 73"/>
            <p:cNvSpPr/>
            <p:nvPr/>
          </p:nvSpPr>
          <p:spPr>
            <a:xfrm flipV="1">
              <a:off x="2982960" y="1902600"/>
              <a:ext cx="360" cy="73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38160"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07" name="CustomShape 74"/>
            <p:cNvSpPr/>
            <p:nvPr/>
          </p:nvSpPr>
          <p:spPr>
            <a:xfrm>
              <a:off x="2175480" y="2051280"/>
              <a:ext cx="15177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600" b="1" strike="noStrike" spc="-1">
                  <a:solidFill>
                    <a:srgbClr val="000000"/>
                  </a:solidFill>
                  <a:latin typeface="Gabriola"/>
                </a:rPr>
                <a:t>Okuma-Yazma Kafası</a:t>
              </a:r>
              <a:endParaRPr lang="tr-TR" sz="1600" b="0" strike="noStrike" spc="-1">
                <a:latin typeface="Arial"/>
              </a:endParaRPr>
            </a:p>
          </p:txBody>
        </p:sp>
        <p:sp>
          <p:nvSpPr>
            <p:cNvPr id="208" name="CustomShape 75"/>
            <p:cNvSpPr/>
            <p:nvPr/>
          </p:nvSpPr>
          <p:spPr>
            <a:xfrm>
              <a:off x="694440" y="1206360"/>
              <a:ext cx="4629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600" b="1" strike="noStrike" spc="-1">
                  <a:solidFill>
                    <a:srgbClr val="000000"/>
                  </a:solidFill>
                  <a:latin typeface="Gabriola"/>
                </a:rPr>
                <a:t>Şerit</a:t>
              </a:r>
              <a:endParaRPr lang="tr-TR" sz="1600" b="0" strike="noStrike" spc="-1">
                <a:latin typeface="Arial"/>
              </a:endParaRPr>
            </a:p>
          </p:txBody>
        </p:sp>
        <p:sp>
          <p:nvSpPr>
            <p:cNvPr id="209" name="CustomShape 76"/>
            <p:cNvSpPr/>
            <p:nvPr/>
          </p:nvSpPr>
          <p:spPr>
            <a:xfrm>
              <a:off x="2081520" y="1046520"/>
              <a:ext cx="16959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600" b="1" strike="noStrike" spc="-1">
                  <a:solidFill>
                    <a:srgbClr val="000000"/>
                  </a:solidFill>
                  <a:latin typeface="Gabriola"/>
                </a:rPr>
                <a:t>BİR TURING MAKİNESİ</a:t>
              </a:r>
              <a:endParaRPr lang="tr-TR" sz="1600" b="0" strike="noStrike" spc="-1">
                <a:latin typeface="Arial"/>
              </a:endParaRPr>
            </a:p>
          </p:txBody>
        </p:sp>
      </p:grpSp>
      <p:pic>
        <p:nvPicPr>
          <p:cNvPr id="210" name="Resim 97"/>
          <p:cNvPicPr/>
          <p:nvPr/>
        </p:nvPicPr>
        <p:blipFill>
          <a:blip r:embed="rId2"/>
          <a:stretch/>
        </p:blipFill>
        <p:spPr>
          <a:xfrm>
            <a:off x="1870920" y="5036760"/>
            <a:ext cx="1817640" cy="1143000"/>
          </a:xfrm>
          <a:prstGeom prst="rect">
            <a:avLst/>
          </a:prstGeom>
          <a:ln>
            <a:noFill/>
          </a:ln>
        </p:spPr>
      </p:pic>
      <p:sp>
        <p:nvSpPr>
          <p:cNvPr id="211" name="CustomShape 77"/>
          <p:cNvSpPr/>
          <p:nvPr/>
        </p:nvSpPr>
        <p:spPr>
          <a:xfrm>
            <a:off x="8297280" y="-692640"/>
            <a:ext cx="2223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800" b="1" strike="noStrike" spc="-1">
                <a:solidFill>
                  <a:srgbClr val="000000"/>
                </a:solidFill>
                <a:latin typeface="Gabriola"/>
              </a:rPr>
              <a:t>SINIFLANDIRICI PROGRAM</a:t>
            </a:r>
            <a:endParaRPr lang="tr-TR" sz="1800" b="0" strike="noStrike" spc="-1">
              <a:latin typeface="Arial"/>
            </a:endParaRPr>
          </a:p>
        </p:txBody>
      </p:sp>
      <p:grpSp>
        <p:nvGrpSpPr>
          <p:cNvPr id="212" name="Group 78"/>
          <p:cNvGrpSpPr/>
          <p:nvPr/>
        </p:nvGrpSpPr>
        <p:grpSpPr>
          <a:xfrm>
            <a:off x="5250240" y="2998080"/>
            <a:ext cx="6238440" cy="3311640"/>
            <a:chOff x="5250240" y="2998080"/>
            <a:chExt cx="6238440" cy="3311640"/>
          </a:xfrm>
        </p:grpSpPr>
        <p:sp>
          <p:nvSpPr>
            <p:cNvPr id="213" name="CustomShape 79"/>
            <p:cNvSpPr/>
            <p:nvPr/>
          </p:nvSpPr>
          <p:spPr>
            <a:xfrm rot="19648200">
              <a:off x="8096040" y="3234240"/>
              <a:ext cx="1000440" cy="41472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pic>
          <p:nvPicPr>
            <p:cNvPr id="214" name="Picture 4"/>
            <p:cNvPicPr/>
            <p:nvPr/>
          </p:nvPicPr>
          <p:blipFill>
            <a:blip r:embed="rId3"/>
            <a:stretch/>
          </p:blipFill>
          <p:spPr>
            <a:xfrm>
              <a:off x="8937720" y="3431520"/>
              <a:ext cx="2550960" cy="140508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sp>
          <p:nvSpPr>
            <p:cNvPr id="215" name="CustomShape 80"/>
            <p:cNvSpPr/>
            <p:nvPr/>
          </p:nvSpPr>
          <p:spPr>
            <a:xfrm rot="18636000">
              <a:off x="7027560" y="5634720"/>
              <a:ext cx="918720" cy="385920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16" name="CustomShape 81"/>
            <p:cNvSpPr/>
            <p:nvPr/>
          </p:nvSpPr>
          <p:spPr>
            <a:xfrm>
              <a:off x="5444280" y="5060520"/>
              <a:ext cx="1126080" cy="241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000" b="1" strike="noStrike" spc="-1">
                  <a:solidFill>
                    <a:srgbClr val="000000"/>
                  </a:solidFill>
                  <a:latin typeface="Gabriola"/>
                </a:rPr>
                <a:t>EĞİTİM VE TEST VERİSİ</a:t>
              </a:r>
              <a:endParaRPr lang="tr-TR" sz="1000" b="0" strike="noStrike" spc="-1">
                <a:latin typeface="Arial"/>
              </a:endParaRPr>
            </a:p>
          </p:txBody>
        </p:sp>
        <p:sp>
          <p:nvSpPr>
            <p:cNvPr id="217" name="CustomShape 82"/>
            <p:cNvSpPr/>
            <p:nvPr/>
          </p:nvSpPr>
          <p:spPr>
            <a:xfrm>
              <a:off x="9531720" y="3192840"/>
              <a:ext cx="1305720" cy="241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000" b="1" strike="noStrike" spc="-1">
                  <a:solidFill>
                    <a:srgbClr val="000000"/>
                  </a:solidFill>
                  <a:latin typeface="Gabriola"/>
                </a:rPr>
                <a:t>SINIFLANDIRICI PROGRAM</a:t>
              </a:r>
              <a:endParaRPr lang="tr-TR" sz="1000" b="0" strike="noStrike" spc="-1">
                <a:latin typeface="Arial"/>
              </a:endParaRPr>
            </a:p>
          </p:txBody>
        </p:sp>
        <p:pic>
          <p:nvPicPr>
            <p:cNvPr id="218" name="Picture 3"/>
            <p:cNvPicPr/>
            <p:nvPr/>
          </p:nvPicPr>
          <p:blipFill>
            <a:blip r:embed="rId4"/>
            <a:stretch/>
          </p:blipFill>
          <p:spPr>
            <a:xfrm>
              <a:off x="5250240" y="5264280"/>
              <a:ext cx="1810080" cy="1045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" name="Picture 4"/>
            <p:cNvPicPr/>
            <p:nvPr/>
          </p:nvPicPr>
          <p:blipFill>
            <a:blip r:embed="rId5"/>
            <a:stretch/>
          </p:blipFill>
          <p:spPr>
            <a:xfrm>
              <a:off x="7340400" y="4066920"/>
              <a:ext cx="1318320" cy="134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0" name="CustomShape 83"/>
            <p:cNvSpPr/>
            <p:nvPr/>
          </p:nvSpPr>
          <p:spPr>
            <a:xfrm>
              <a:off x="7121520" y="3863160"/>
              <a:ext cx="1240200" cy="241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000" b="1" strike="noStrike" spc="-1">
                  <a:solidFill>
                    <a:srgbClr val="000000"/>
                  </a:solidFill>
                  <a:latin typeface="Gabriola"/>
                </a:rPr>
                <a:t>ÖĞRENME ALGORİTMASI</a:t>
              </a:r>
              <a:endParaRPr lang="tr-TR" sz="1000" b="0" strike="noStrike" spc="-1">
                <a:latin typeface="Arial"/>
              </a:endParaRPr>
            </a:p>
          </p:txBody>
        </p:sp>
      </p:grpSp>
      <p:sp>
        <p:nvSpPr>
          <p:cNvPr id="221" name="CustomShape 84"/>
          <p:cNvSpPr/>
          <p:nvPr/>
        </p:nvSpPr>
        <p:spPr>
          <a:xfrm rot="19957800">
            <a:off x="-268200" y="2925000"/>
            <a:ext cx="12239640" cy="69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FF0000"/>
                </a:solidFill>
                <a:latin typeface="Gabriola"/>
                <a:ea typeface="DejaVu Sans"/>
              </a:rPr>
              <a:t>İnsanlardan bağımsızlaşan makineler, makinelerden bağımsızlaşan insanlar!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222" name="CustomShape 85"/>
          <p:cNvSpPr/>
          <p:nvPr/>
        </p:nvSpPr>
        <p:spPr>
          <a:xfrm>
            <a:off x="7984800" y="2810520"/>
            <a:ext cx="15771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600" b="1" strike="noStrike" spc="-1">
                <a:solidFill>
                  <a:srgbClr val="000000"/>
                </a:solidFill>
                <a:latin typeface="Gabriola"/>
              </a:rPr>
              <a:t>BİR YAPAY ÖĞRENİCİ</a:t>
            </a:r>
            <a:endParaRPr lang="tr-TR" sz="1600" b="0" strike="noStrike" spc="-1">
              <a:latin typeface="Arial"/>
            </a:endParaRPr>
          </a:p>
        </p:txBody>
      </p:sp>
      <p:pic>
        <p:nvPicPr>
          <p:cNvPr id="223" name="Resim 1"/>
          <p:cNvPicPr/>
          <p:nvPr/>
        </p:nvPicPr>
        <p:blipFill>
          <a:blip r:embed="rId6"/>
          <a:stretch/>
        </p:blipFill>
        <p:spPr>
          <a:xfrm>
            <a:off x="5828040" y="826560"/>
            <a:ext cx="1666440" cy="1532880"/>
          </a:xfrm>
          <a:prstGeom prst="rect">
            <a:avLst/>
          </a:prstGeom>
          <a:ln>
            <a:noFill/>
          </a:ln>
        </p:spPr>
      </p:pic>
      <p:pic>
        <p:nvPicPr>
          <p:cNvPr id="224" name="Resim 3"/>
          <p:cNvPicPr/>
          <p:nvPr/>
        </p:nvPicPr>
        <p:blipFill>
          <a:blip r:embed="rId7"/>
          <a:stretch/>
        </p:blipFill>
        <p:spPr>
          <a:xfrm>
            <a:off x="9632520" y="1567800"/>
            <a:ext cx="2161440" cy="143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28120" y="-3960"/>
            <a:ext cx="47426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Doğal zekâ çok KARMAŞIK …</a:t>
            </a:r>
            <a:endParaRPr lang="tr-TR" sz="4000" b="0" strike="noStrike" spc="-1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2836080" y="6037200"/>
            <a:ext cx="850212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>
                <a:solidFill>
                  <a:srgbClr val="956251"/>
                </a:solidFill>
                <a:latin typeface="Gabriola"/>
              </a:rPr>
              <a:t>… sanki taklit edilebilir ama AYNISI YAPILAMAZ gibi.</a:t>
            </a:r>
            <a:endParaRPr lang="tr-TR" sz="4000" b="0" strike="noStrike" spc="-1">
              <a:latin typeface="Arial"/>
            </a:endParaRPr>
          </a:p>
        </p:txBody>
      </p:sp>
      <p:pic>
        <p:nvPicPr>
          <p:cNvPr id="227" name="Resim 2"/>
          <p:cNvPicPr/>
          <p:nvPr/>
        </p:nvPicPr>
        <p:blipFill>
          <a:blip r:embed="rId2"/>
          <a:stretch/>
        </p:blipFill>
        <p:spPr>
          <a:xfrm>
            <a:off x="158040" y="1523880"/>
            <a:ext cx="1410480" cy="2119680"/>
          </a:xfrm>
          <a:prstGeom prst="rect">
            <a:avLst/>
          </a:prstGeom>
          <a:ln>
            <a:noFill/>
          </a:ln>
        </p:spPr>
      </p:pic>
      <p:pic>
        <p:nvPicPr>
          <p:cNvPr id="228" name="Resim 4"/>
          <p:cNvPicPr/>
          <p:nvPr/>
        </p:nvPicPr>
        <p:blipFill>
          <a:blip r:embed="rId3"/>
          <a:stretch/>
        </p:blipFill>
        <p:spPr>
          <a:xfrm>
            <a:off x="9039600" y="1252440"/>
            <a:ext cx="1629000" cy="2175120"/>
          </a:xfrm>
          <a:prstGeom prst="rect">
            <a:avLst/>
          </a:prstGeom>
          <a:ln>
            <a:noFill/>
          </a:ln>
        </p:spPr>
      </p:pic>
      <p:grpSp>
        <p:nvGrpSpPr>
          <p:cNvPr id="229" name="Group 3"/>
          <p:cNvGrpSpPr/>
          <p:nvPr/>
        </p:nvGrpSpPr>
        <p:grpSpPr>
          <a:xfrm>
            <a:off x="2939040" y="981360"/>
            <a:ext cx="1820880" cy="751320"/>
            <a:chOff x="2939040" y="981360"/>
            <a:chExt cx="1820880" cy="751320"/>
          </a:xfrm>
        </p:grpSpPr>
        <p:sp>
          <p:nvSpPr>
            <p:cNvPr id="230" name="CustomShape 4"/>
            <p:cNvSpPr/>
            <p:nvPr/>
          </p:nvSpPr>
          <p:spPr>
            <a:xfrm>
              <a:off x="2939040" y="981360"/>
              <a:ext cx="1820880" cy="751320"/>
            </a:xfrm>
            <a:prstGeom prst="cloudCallout">
              <a:avLst>
                <a:gd name="adj1" fmla="val -125391"/>
                <a:gd name="adj2" fmla="val 57598"/>
              </a:avLst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31" name="CustomShape 5"/>
            <p:cNvSpPr/>
            <p:nvPr/>
          </p:nvSpPr>
          <p:spPr>
            <a:xfrm>
              <a:off x="3107520" y="1061640"/>
              <a:ext cx="1522080" cy="546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just">
                <a:lnSpc>
                  <a:spcPts val="1199"/>
                </a:lnSpc>
              </a:pPr>
              <a:r>
                <a:rPr lang="tr-TR" sz="1400" b="1" strike="noStrike" spc="-1">
                  <a:solidFill>
                    <a:srgbClr val="000000"/>
                  </a:solidFill>
                  <a:latin typeface="Gabriola"/>
                </a:rPr>
                <a:t>Bilgisayarlar biçimsel, insanlar ise anlamsal varlıklardır.</a:t>
              </a:r>
              <a:endParaRPr lang="tr-TR" sz="1400" b="0" strike="noStrike" spc="-1">
                <a:latin typeface="Arial"/>
              </a:endParaRPr>
            </a:p>
          </p:txBody>
        </p:sp>
      </p:grpSp>
      <p:pic>
        <p:nvPicPr>
          <p:cNvPr id="232" name="Resim 9"/>
          <p:cNvPicPr/>
          <p:nvPr/>
        </p:nvPicPr>
        <p:blipFill>
          <a:blip r:embed="rId4"/>
          <a:stretch/>
        </p:blipFill>
        <p:spPr>
          <a:xfrm>
            <a:off x="4788720" y="4230720"/>
            <a:ext cx="1561320" cy="1714680"/>
          </a:xfrm>
          <a:prstGeom prst="rect">
            <a:avLst/>
          </a:prstGeom>
          <a:ln>
            <a:noFill/>
          </a:ln>
        </p:spPr>
      </p:pic>
      <p:grpSp>
        <p:nvGrpSpPr>
          <p:cNvPr id="233" name="Group 6"/>
          <p:cNvGrpSpPr/>
          <p:nvPr/>
        </p:nvGrpSpPr>
        <p:grpSpPr>
          <a:xfrm>
            <a:off x="6179040" y="518400"/>
            <a:ext cx="2161440" cy="583560"/>
            <a:chOff x="6179040" y="518400"/>
            <a:chExt cx="2161440" cy="583560"/>
          </a:xfrm>
        </p:grpSpPr>
        <p:sp>
          <p:nvSpPr>
            <p:cNvPr id="234" name="CustomShape 7"/>
            <p:cNvSpPr/>
            <p:nvPr/>
          </p:nvSpPr>
          <p:spPr>
            <a:xfrm>
              <a:off x="6179040" y="518400"/>
              <a:ext cx="2161440" cy="583560"/>
            </a:xfrm>
            <a:prstGeom prst="cloudCallout">
              <a:avLst>
                <a:gd name="adj1" fmla="val 98300"/>
                <a:gd name="adj2" fmla="val 92106"/>
              </a:avLst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35" name="CustomShape 8"/>
            <p:cNvSpPr/>
            <p:nvPr/>
          </p:nvSpPr>
          <p:spPr>
            <a:xfrm>
              <a:off x="6415560" y="599760"/>
              <a:ext cx="1689120" cy="394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just">
                <a:lnSpc>
                  <a:spcPts val="1199"/>
                </a:lnSpc>
              </a:pPr>
              <a:r>
                <a:rPr lang="tr-TR" sz="1400" b="1" strike="noStrike" spc="-1">
                  <a:solidFill>
                    <a:srgbClr val="000000"/>
                  </a:solidFill>
                  <a:latin typeface="Gabriola"/>
                </a:rPr>
                <a:t>İnsan, bağlam içinde düşünür ve davranır.</a:t>
              </a:r>
              <a:endParaRPr lang="tr-TR" sz="1400" b="0" strike="noStrike" spc="-1">
                <a:latin typeface="Arial"/>
              </a:endParaRPr>
            </a:p>
          </p:txBody>
        </p:sp>
      </p:grpSp>
      <p:grpSp>
        <p:nvGrpSpPr>
          <p:cNvPr id="236" name="Group 9"/>
          <p:cNvGrpSpPr/>
          <p:nvPr/>
        </p:nvGrpSpPr>
        <p:grpSpPr>
          <a:xfrm>
            <a:off x="4471560" y="2994840"/>
            <a:ext cx="2940120" cy="799920"/>
            <a:chOff x="4471560" y="2994840"/>
            <a:chExt cx="2940120" cy="799920"/>
          </a:xfrm>
        </p:grpSpPr>
        <p:sp>
          <p:nvSpPr>
            <p:cNvPr id="237" name="CustomShape 10"/>
            <p:cNvSpPr/>
            <p:nvPr/>
          </p:nvSpPr>
          <p:spPr>
            <a:xfrm>
              <a:off x="4471560" y="2994840"/>
              <a:ext cx="2940120" cy="799920"/>
            </a:xfrm>
            <a:prstGeom prst="cloudCallout">
              <a:avLst>
                <a:gd name="adj1" fmla="val -23541"/>
                <a:gd name="adj2" fmla="val 121989"/>
              </a:avLst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38" name="CustomShape 11"/>
            <p:cNvSpPr/>
            <p:nvPr/>
          </p:nvSpPr>
          <p:spPr>
            <a:xfrm>
              <a:off x="4729320" y="3115800"/>
              <a:ext cx="2567520" cy="547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just">
                <a:lnSpc>
                  <a:spcPts val="1199"/>
                </a:lnSpc>
              </a:pPr>
              <a:r>
                <a:rPr lang="tr-TR" sz="1400" b="1" strike="noStrike" spc="-1">
                  <a:solidFill>
                    <a:srgbClr val="000000"/>
                  </a:solidFill>
                  <a:latin typeface="Gabriola"/>
                </a:rPr>
                <a:t>İnsan davranışı herhangi bir biçimsel kurallar kümesi ile belirlenemeyecek kadar karmaşıktır</a:t>
              </a:r>
              <a:r>
                <a:rPr lang="tr-TR" sz="1800" b="0" strike="noStrike" spc="-1">
                  <a:solidFill>
                    <a:srgbClr val="000000"/>
                  </a:solidFill>
                  <a:latin typeface="Rockwell"/>
                </a:rPr>
                <a:t>.</a:t>
              </a:r>
              <a:endParaRPr lang="tr-TR" sz="1800" b="0" strike="noStrike" spc="-1">
                <a:latin typeface="Arial"/>
              </a:endParaRPr>
            </a:p>
          </p:txBody>
        </p:sp>
      </p:grpSp>
      <p:sp>
        <p:nvSpPr>
          <p:cNvPr id="239" name="CustomShape 12"/>
          <p:cNvSpPr/>
          <p:nvPr/>
        </p:nvSpPr>
        <p:spPr>
          <a:xfrm>
            <a:off x="355320" y="3609720"/>
            <a:ext cx="871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600" b="1" strike="noStrike" spc="-1">
                <a:solidFill>
                  <a:srgbClr val="000000"/>
                </a:solidFill>
                <a:latin typeface="Gabriola"/>
              </a:rPr>
              <a:t>John Searle</a:t>
            </a:r>
            <a:endParaRPr lang="tr-TR" sz="1600" b="0" strike="noStrike" spc="-1">
              <a:latin typeface="Arial"/>
            </a:endParaRPr>
          </a:p>
        </p:txBody>
      </p:sp>
      <p:sp>
        <p:nvSpPr>
          <p:cNvPr id="240" name="CustomShape 13"/>
          <p:cNvSpPr/>
          <p:nvPr/>
        </p:nvSpPr>
        <p:spPr>
          <a:xfrm>
            <a:off x="9279360" y="3356640"/>
            <a:ext cx="11505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600" b="1" strike="noStrike" spc="-1">
                <a:solidFill>
                  <a:srgbClr val="000000"/>
                </a:solidFill>
                <a:latin typeface="Gabriola"/>
              </a:rPr>
              <a:t>Hubert Dreyfus</a:t>
            </a:r>
            <a:endParaRPr lang="tr-TR" sz="1600" b="0" strike="noStrike" spc="-1">
              <a:latin typeface="Arial"/>
            </a:endParaRPr>
          </a:p>
        </p:txBody>
      </p:sp>
      <p:sp>
        <p:nvSpPr>
          <p:cNvPr id="241" name="CustomShape 14"/>
          <p:cNvSpPr/>
          <p:nvPr/>
        </p:nvSpPr>
        <p:spPr>
          <a:xfrm>
            <a:off x="5104440" y="5887440"/>
            <a:ext cx="9295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600" b="1" strike="noStrike" spc="-1">
                <a:solidFill>
                  <a:srgbClr val="000000"/>
                </a:solidFill>
                <a:latin typeface="Gabriola"/>
              </a:rPr>
              <a:t>Alan Turing</a:t>
            </a:r>
            <a:endParaRPr lang="tr-TR" sz="1600" b="0" strike="noStrike" spc="-1">
              <a:latin typeface="Arial"/>
            </a:endParaRPr>
          </a:p>
        </p:txBody>
      </p:sp>
      <p:pic>
        <p:nvPicPr>
          <p:cNvPr id="242" name="Resim 12"/>
          <p:cNvPicPr/>
          <p:nvPr/>
        </p:nvPicPr>
        <p:blipFill>
          <a:blip r:embed="rId5"/>
          <a:stretch/>
        </p:blipFill>
        <p:spPr>
          <a:xfrm>
            <a:off x="6955200" y="1206360"/>
            <a:ext cx="1878480" cy="1401480"/>
          </a:xfrm>
          <a:prstGeom prst="rect">
            <a:avLst/>
          </a:prstGeom>
          <a:ln>
            <a:noFill/>
          </a:ln>
        </p:spPr>
      </p:pic>
      <p:sp>
        <p:nvSpPr>
          <p:cNvPr id="243" name="CustomShape 15"/>
          <p:cNvSpPr/>
          <p:nvPr/>
        </p:nvSpPr>
        <p:spPr>
          <a:xfrm>
            <a:off x="7458840" y="2546640"/>
            <a:ext cx="84708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600" b="1" strike="noStrike" spc="-1">
                <a:solidFill>
                  <a:srgbClr val="000000"/>
                </a:solidFill>
                <a:latin typeface="Gabriola"/>
              </a:rPr>
              <a:t>Hofstadter</a:t>
            </a:r>
            <a:endParaRPr lang="tr-TR" sz="1600" b="0" strike="noStrike" spc="-1">
              <a:latin typeface="Arial"/>
            </a:endParaRPr>
          </a:p>
        </p:txBody>
      </p:sp>
      <p:grpSp>
        <p:nvGrpSpPr>
          <p:cNvPr id="244" name="Group 16"/>
          <p:cNvGrpSpPr/>
          <p:nvPr/>
        </p:nvGrpSpPr>
        <p:grpSpPr>
          <a:xfrm>
            <a:off x="1689840" y="1985040"/>
            <a:ext cx="3913560" cy="2471040"/>
            <a:chOff x="1689840" y="1985040"/>
            <a:chExt cx="3913560" cy="2471040"/>
          </a:xfrm>
        </p:grpSpPr>
        <p:grpSp>
          <p:nvGrpSpPr>
            <p:cNvPr id="245" name="Group 17"/>
            <p:cNvGrpSpPr/>
            <p:nvPr/>
          </p:nvGrpSpPr>
          <p:grpSpPr>
            <a:xfrm>
              <a:off x="1689840" y="1989000"/>
              <a:ext cx="1352520" cy="571320"/>
              <a:chOff x="1689840" y="1989000"/>
              <a:chExt cx="1352520" cy="571320"/>
            </a:xfrm>
          </p:grpSpPr>
          <p:sp>
            <p:nvSpPr>
              <p:cNvPr id="246" name="CustomShape 18"/>
              <p:cNvSpPr/>
              <p:nvPr/>
            </p:nvSpPr>
            <p:spPr>
              <a:xfrm>
                <a:off x="1689840" y="1989000"/>
                <a:ext cx="1352520" cy="571320"/>
              </a:xfrm>
              <a:prstGeom prst="ellipse">
                <a:avLst/>
              </a:prstGeom>
              <a:noFill/>
              <a:ln w="25560">
                <a:solidFill>
                  <a:schemeClr val="tx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47" name="CustomShape 19"/>
              <p:cNvSpPr/>
              <p:nvPr/>
            </p:nvSpPr>
            <p:spPr>
              <a:xfrm>
                <a:off x="1911240" y="2171520"/>
                <a:ext cx="98820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tr-TR" sz="1400" b="1" strike="noStrike" spc="-1">
                    <a:solidFill>
                      <a:srgbClr val="000000"/>
                    </a:solidFill>
                    <a:latin typeface="Arial"/>
                  </a:rPr>
                  <a:t>Gösteren</a:t>
                </a:r>
                <a:endParaRPr lang="tr-TR" sz="1400" b="0" strike="noStrike" spc="-1">
                  <a:latin typeface="Arial"/>
                </a:endParaRPr>
              </a:p>
            </p:txBody>
          </p:sp>
        </p:grpSp>
        <p:grpSp>
          <p:nvGrpSpPr>
            <p:cNvPr id="248" name="Group 20"/>
            <p:cNvGrpSpPr/>
            <p:nvPr/>
          </p:nvGrpSpPr>
          <p:grpSpPr>
            <a:xfrm>
              <a:off x="4252320" y="1985040"/>
              <a:ext cx="1351080" cy="570600"/>
              <a:chOff x="4252320" y="1985040"/>
              <a:chExt cx="1351080" cy="570600"/>
            </a:xfrm>
          </p:grpSpPr>
          <p:sp>
            <p:nvSpPr>
              <p:cNvPr id="249" name="CustomShape 21"/>
              <p:cNvSpPr/>
              <p:nvPr/>
            </p:nvSpPr>
            <p:spPr>
              <a:xfrm>
                <a:off x="4252320" y="1985040"/>
                <a:ext cx="1351080" cy="570600"/>
              </a:xfrm>
              <a:prstGeom prst="ellipse">
                <a:avLst/>
              </a:prstGeom>
              <a:noFill/>
              <a:ln w="25560">
                <a:solidFill>
                  <a:schemeClr val="tx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50" name="CustomShape 22"/>
              <p:cNvSpPr/>
              <p:nvPr/>
            </p:nvSpPr>
            <p:spPr>
              <a:xfrm>
                <a:off x="4380840" y="2167200"/>
                <a:ext cx="112464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tr-TR" sz="1400" b="1" strike="noStrike" spc="-1">
                    <a:solidFill>
                      <a:srgbClr val="000000"/>
                    </a:solidFill>
                    <a:latin typeface="Arial"/>
                  </a:rPr>
                  <a:t>Gösterilen</a:t>
                </a:r>
                <a:endParaRPr lang="tr-TR" sz="1400" b="0" strike="noStrike" spc="-1">
                  <a:latin typeface="Arial"/>
                </a:endParaRPr>
              </a:p>
            </p:txBody>
          </p:sp>
        </p:grpSp>
        <p:grpSp>
          <p:nvGrpSpPr>
            <p:cNvPr id="251" name="Group 23"/>
            <p:cNvGrpSpPr/>
            <p:nvPr/>
          </p:nvGrpSpPr>
          <p:grpSpPr>
            <a:xfrm>
              <a:off x="2899440" y="3885480"/>
              <a:ext cx="1352520" cy="570600"/>
              <a:chOff x="2899440" y="3885480"/>
              <a:chExt cx="1352520" cy="570600"/>
            </a:xfrm>
          </p:grpSpPr>
          <p:sp>
            <p:nvSpPr>
              <p:cNvPr id="252" name="CustomShape 24"/>
              <p:cNvSpPr/>
              <p:nvPr/>
            </p:nvSpPr>
            <p:spPr>
              <a:xfrm>
                <a:off x="2899440" y="3885480"/>
                <a:ext cx="1352520" cy="570600"/>
              </a:xfrm>
              <a:prstGeom prst="ellipse">
                <a:avLst/>
              </a:prstGeom>
              <a:noFill/>
              <a:ln w="25560">
                <a:solidFill>
                  <a:schemeClr val="tx1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53" name="CustomShape 25"/>
              <p:cNvSpPr/>
              <p:nvPr/>
            </p:nvSpPr>
            <p:spPr>
              <a:xfrm>
                <a:off x="3193200" y="4062600"/>
                <a:ext cx="909720" cy="302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tr-TR" sz="1400" b="1" strike="noStrike" spc="-1">
                    <a:solidFill>
                      <a:srgbClr val="000000"/>
                    </a:solidFill>
                    <a:latin typeface="Arial"/>
                  </a:rPr>
                  <a:t>Zihin</a:t>
                </a:r>
                <a:endParaRPr lang="tr-TR" sz="1400" b="0" strike="noStrike" spc="-1">
                  <a:latin typeface="Arial"/>
                </a:endParaRPr>
              </a:p>
            </p:txBody>
          </p:sp>
        </p:grpSp>
        <p:grpSp>
          <p:nvGrpSpPr>
            <p:cNvPr id="254" name="Group 26"/>
            <p:cNvGrpSpPr/>
            <p:nvPr/>
          </p:nvGrpSpPr>
          <p:grpSpPr>
            <a:xfrm>
              <a:off x="2370960" y="2518560"/>
              <a:ext cx="2174400" cy="1330920"/>
              <a:chOff x="2370960" y="2518560"/>
              <a:chExt cx="2174400" cy="1330920"/>
            </a:xfrm>
          </p:grpSpPr>
          <p:grpSp>
            <p:nvGrpSpPr>
              <p:cNvPr id="255" name="Group 27"/>
              <p:cNvGrpSpPr/>
              <p:nvPr/>
            </p:nvGrpSpPr>
            <p:grpSpPr>
              <a:xfrm>
                <a:off x="2781000" y="2642400"/>
                <a:ext cx="1588680" cy="887760"/>
                <a:chOff x="2781000" y="2642400"/>
                <a:chExt cx="1588680" cy="887760"/>
              </a:xfrm>
            </p:grpSpPr>
            <p:sp>
              <p:nvSpPr>
                <p:cNvPr id="256" name="CustomShape 28"/>
                <p:cNvSpPr/>
                <p:nvPr/>
              </p:nvSpPr>
              <p:spPr>
                <a:xfrm>
                  <a:off x="2781000" y="2642400"/>
                  <a:ext cx="1588680" cy="887760"/>
                </a:xfrm>
                <a:prstGeom prst="irregularSeal1">
                  <a:avLst/>
                </a:prstGeom>
                <a:noFill/>
                <a:ln w="25560">
                  <a:solidFill>
                    <a:schemeClr val="tx1"/>
                  </a:solidFill>
                  <a:round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/>
                <a:lstStyle/>
                <a:p>
                  <a:endParaRPr lang="tr-TR"/>
                </a:p>
              </p:txBody>
            </p:sp>
            <p:sp>
              <p:nvSpPr>
                <p:cNvPr id="257" name="CustomShape 29"/>
                <p:cNvSpPr/>
                <p:nvPr/>
              </p:nvSpPr>
              <p:spPr>
                <a:xfrm>
                  <a:off x="3046680" y="2949480"/>
                  <a:ext cx="1098000" cy="3027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>
                  <a:spAutoFit/>
                </a:bodyPr>
                <a:lstStyle/>
                <a:p>
                  <a:pPr algn="ctr">
                    <a:lnSpc>
                      <a:spcPct val="100000"/>
                    </a:lnSpc>
                  </a:pPr>
                  <a:r>
                    <a:rPr lang="tr-TR" sz="1400" b="1" strike="noStrike" spc="-1">
                      <a:solidFill>
                        <a:srgbClr val="000000"/>
                      </a:solidFill>
                      <a:latin typeface="Arial"/>
                    </a:rPr>
                    <a:t>ANLAM</a:t>
                  </a:r>
                  <a:endParaRPr lang="tr-TR" sz="1400" b="0" strike="noStrike" spc="-1">
                    <a:latin typeface="Arial"/>
                  </a:endParaRPr>
                </a:p>
              </p:txBody>
            </p:sp>
          </p:grpSp>
          <p:sp>
            <p:nvSpPr>
              <p:cNvPr id="258" name="CustomShape 30"/>
              <p:cNvSpPr/>
              <p:nvPr/>
            </p:nvSpPr>
            <p:spPr>
              <a:xfrm flipV="1">
                <a:off x="4079520" y="2518200"/>
                <a:ext cx="465840" cy="241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59" name="CustomShape 31"/>
              <p:cNvSpPr/>
              <p:nvPr/>
            </p:nvSpPr>
            <p:spPr>
              <a:xfrm flipH="1" flipV="1">
                <a:off x="2370960" y="2554560"/>
                <a:ext cx="376560" cy="2224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  <p:sp>
            <p:nvSpPr>
              <p:cNvPr id="260" name="CustomShape 32"/>
              <p:cNvSpPr/>
              <p:nvPr/>
            </p:nvSpPr>
            <p:spPr>
              <a:xfrm>
                <a:off x="3556080" y="3543120"/>
                <a:ext cx="360" cy="306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38160">
                <a:solidFill>
                  <a:schemeClr val="tx1"/>
                </a:solidFill>
                <a:round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/>
              <a:lstStyle/>
              <a:p>
                <a:endParaRPr lang="tr-TR"/>
              </a:p>
            </p:txBody>
          </p:sp>
        </p:grpSp>
      </p:grpSp>
      <p:sp>
        <p:nvSpPr>
          <p:cNvPr id="261" name="CustomShape 33"/>
          <p:cNvSpPr/>
          <p:nvPr/>
        </p:nvSpPr>
        <p:spPr>
          <a:xfrm rot="19957800">
            <a:off x="3775320" y="2969280"/>
            <a:ext cx="5065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FF0000"/>
                </a:solidFill>
                <a:latin typeface="Gabriola"/>
                <a:ea typeface="DejaVu Sans"/>
              </a:rPr>
              <a:t>İnsan makineden büyüktür!</a:t>
            </a:r>
            <a:endParaRPr lang="tr-TR" sz="4000" b="0" strike="noStrike" spc="-1" dirty="0">
              <a:latin typeface="Arial"/>
            </a:endParaRPr>
          </a:p>
        </p:txBody>
      </p:sp>
      <p:pic>
        <p:nvPicPr>
          <p:cNvPr id="262" name="Picture 6"/>
          <p:cNvPicPr/>
          <p:nvPr/>
        </p:nvPicPr>
        <p:blipFill>
          <a:blip r:embed="rId6"/>
          <a:stretch/>
        </p:blipFill>
        <p:spPr>
          <a:xfrm>
            <a:off x="6946200" y="4444560"/>
            <a:ext cx="4016880" cy="1708920"/>
          </a:xfrm>
          <a:prstGeom prst="rect">
            <a:avLst/>
          </a:prstGeom>
          <a:ln>
            <a:noFill/>
          </a:ln>
        </p:spPr>
      </p:pic>
      <p:grpSp>
        <p:nvGrpSpPr>
          <p:cNvPr id="263" name="Group 34"/>
          <p:cNvGrpSpPr/>
          <p:nvPr/>
        </p:nvGrpSpPr>
        <p:grpSpPr>
          <a:xfrm>
            <a:off x="7041960" y="3753000"/>
            <a:ext cx="4543560" cy="667800"/>
            <a:chOff x="7041960" y="3753000"/>
            <a:chExt cx="4543560" cy="667800"/>
          </a:xfrm>
        </p:grpSpPr>
        <p:sp>
          <p:nvSpPr>
            <p:cNvPr id="264" name="CustomShape 35"/>
            <p:cNvSpPr/>
            <p:nvPr/>
          </p:nvSpPr>
          <p:spPr>
            <a:xfrm>
              <a:off x="7144920" y="4073400"/>
              <a:ext cx="17481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400" b="0" strike="noStrike" spc="-1">
                  <a:solidFill>
                    <a:srgbClr val="000000"/>
                  </a:solidFill>
                  <a:latin typeface="Rockwell"/>
                </a:rPr>
                <a:t>Yardım etti.</a:t>
              </a:r>
              <a:endParaRPr lang="tr-TR" sz="1400" b="0" strike="noStrike" spc="-1">
                <a:latin typeface="Arial"/>
              </a:endParaRPr>
            </a:p>
          </p:txBody>
        </p:sp>
        <p:sp>
          <p:nvSpPr>
            <p:cNvPr id="265" name="CustomShape 36"/>
            <p:cNvSpPr/>
            <p:nvPr/>
          </p:nvSpPr>
          <p:spPr>
            <a:xfrm>
              <a:off x="9242640" y="4105080"/>
              <a:ext cx="234288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400" b="0" strike="noStrike" spc="-1">
                  <a:solidFill>
                    <a:srgbClr val="000000"/>
                  </a:solidFill>
                  <a:latin typeface="Rockwell"/>
                </a:rPr>
                <a:t>  The help was flesh.</a:t>
              </a:r>
              <a:endParaRPr lang="tr-TR" sz="1400" b="0" strike="noStrike" spc="-1">
                <a:latin typeface="Arial"/>
              </a:endParaRPr>
            </a:p>
          </p:txBody>
        </p:sp>
        <p:pic>
          <p:nvPicPr>
            <p:cNvPr id="266" name="Picture 2"/>
            <p:cNvPicPr/>
            <p:nvPr/>
          </p:nvPicPr>
          <p:blipFill>
            <a:blip r:embed="rId7"/>
            <a:stretch/>
          </p:blipFill>
          <p:spPr>
            <a:xfrm>
              <a:off x="8640000" y="4089600"/>
              <a:ext cx="448560" cy="298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7" name="CustomShape 37"/>
            <p:cNvSpPr/>
            <p:nvPr/>
          </p:nvSpPr>
          <p:spPr>
            <a:xfrm>
              <a:off x="7044480" y="4089600"/>
              <a:ext cx="1212120" cy="298080"/>
            </a:xfrm>
            <a:prstGeom prst="roundRect">
              <a:avLst>
                <a:gd name="adj" fmla="val 16667"/>
              </a:avLst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68" name="CustomShape 38"/>
            <p:cNvSpPr/>
            <p:nvPr/>
          </p:nvSpPr>
          <p:spPr>
            <a:xfrm>
              <a:off x="9363960" y="4097520"/>
              <a:ext cx="1621080" cy="323280"/>
            </a:xfrm>
            <a:prstGeom prst="roundRect">
              <a:avLst>
                <a:gd name="adj" fmla="val 16667"/>
              </a:avLst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69" name="CustomShape 39"/>
            <p:cNvSpPr/>
            <p:nvPr/>
          </p:nvSpPr>
          <p:spPr>
            <a:xfrm>
              <a:off x="7041960" y="3753000"/>
              <a:ext cx="1994760" cy="303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tr-TR" sz="1400" b="1" strike="noStrike" spc="-1">
                  <a:solidFill>
                    <a:srgbClr val="000000"/>
                  </a:solidFill>
                  <a:latin typeface="Gabriola"/>
                </a:rPr>
                <a:t>OTOMATİK ÇEVİRİ ÖRNEKLERİ</a:t>
              </a:r>
              <a:endParaRPr lang="tr-TR" sz="1400" b="0" strike="noStrike" spc="-1">
                <a:latin typeface="Arial"/>
              </a:endParaRPr>
            </a:p>
          </p:txBody>
        </p:sp>
      </p:grpSp>
      <p:pic>
        <p:nvPicPr>
          <p:cNvPr id="270" name="Resim 3"/>
          <p:cNvPicPr/>
          <p:nvPr/>
        </p:nvPicPr>
        <p:blipFill>
          <a:blip r:embed="rId8"/>
          <a:stretch/>
        </p:blipFill>
        <p:spPr>
          <a:xfrm>
            <a:off x="27360" y="5544000"/>
            <a:ext cx="1671480" cy="1083960"/>
          </a:xfrm>
          <a:prstGeom prst="rect">
            <a:avLst/>
          </a:prstGeom>
          <a:ln>
            <a:noFill/>
          </a:ln>
        </p:spPr>
      </p:pic>
      <p:grpSp>
        <p:nvGrpSpPr>
          <p:cNvPr id="271" name="Group 40"/>
          <p:cNvGrpSpPr/>
          <p:nvPr/>
        </p:nvGrpSpPr>
        <p:grpSpPr>
          <a:xfrm>
            <a:off x="2045880" y="4573080"/>
            <a:ext cx="2485080" cy="1091160"/>
            <a:chOff x="2045880" y="4573080"/>
            <a:chExt cx="2485080" cy="1091160"/>
          </a:xfrm>
        </p:grpSpPr>
        <p:sp>
          <p:nvSpPr>
            <p:cNvPr id="272" name="CustomShape 41"/>
            <p:cNvSpPr/>
            <p:nvPr/>
          </p:nvSpPr>
          <p:spPr>
            <a:xfrm>
              <a:off x="2045880" y="4573080"/>
              <a:ext cx="2485080" cy="1091160"/>
            </a:xfrm>
            <a:prstGeom prst="cloudCallout">
              <a:avLst>
                <a:gd name="adj1" fmla="val -89609"/>
                <a:gd name="adj2" fmla="val 34382"/>
              </a:avLst>
            </a:prstGeom>
            <a:noFill/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tr-TR"/>
            </a:p>
          </p:txBody>
        </p:sp>
        <p:sp>
          <p:nvSpPr>
            <p:cNvPr id="273" name="CustomShape 42"/>
            <p:cNvSpPr/>
            <p:nvPr/>
          </p:nvSpPr>
          <p:spPr>
            <a:xfrm>
              <a:off x="2332440" y="4775040"/>
              <a:ext cx="2077560" cy="6994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just">
                <a:lnSpc>
                  <a:spcPts val="1199"/>
                </a:lnSpc>
              </a:pPr>
              <a:r>
                <a:rPr lang="tr-TR" sz="1400" b="1" strike="noStrike" spc="-1">
                  <a:solidFill>
                    <a:srgbClr val="000000"/>
                  </a:solidFill>
                  <a:latin typeface="Gabriola"/>
                </a:rPr>
                <a:t>İnsan beyninin kendi kendisini kendi inisiyatifi ile tekemmül ettirmesine mukabil makine yapıldığı gibi kalmaktadır.</a:t>
              </a:r>
              <a:endParaRPr lang="tr-TR" sz="1400" b="0" strike="noStrike" spc="-1">
                <a:latin typeface="Arial"/>
              </a:endParaRPr>
            </a:p>
          </p:txBody>
        </p:sp>
      </p:grpSp>
      <p:sp>
        <p:nvSpPr>
          <p:cNvPr id="274" name="CustomShape 43"/>
          <p:cNvSpPr/>
          <p:nvPr/>
        </p:nvSpPr>
        <p:spPr>
          <a:xfrm>
            <a:off x="314280" y="6519600"/>
            <a:ext cx="764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1600" b="1" strike="noStrike" spc="-1">
                <a:solidFill>
                  <a:srgbClr val="000000"/>
                </a:solidFill>
                <a:latin typeface="Gabriola"/>
              </a:rPr>
              <a:t>Cahit Arf</a:t>
            </a:r>
            <a:endParaRPr lang="tr-TR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Metin kutusu 10">
            <a:extLst>
              <a:ext uri="{FF2B5EF4-FFF2-40B4-BE49-F238E27FC236}">
                <a16:creationId xmlns:a16="http://schemas.microsoft.com/office/drawing/2014/main" id="{795D6CF7-D47B-4CEA-19FB-2717F0FD08D7}"/>
              </a:ext>
            </a:extLst>
          </p:cNvPr>
          <p:cNvSpPr txBox="1"/>
          <p:nvPr/>
        </p:nvSpPr>
        <p:spPr>
          <a:xfrm>
            <a:off x="1931016" y="-75478"/>
            <a:ext cx="590578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Akıllı</a:t>
            </a:r>
            <a:r>
              <a:rPr lang="tr-TR" sz="3200" b="1" dirty="0">
                <a:solidFill>
                  <a:srgbClr val="956251"/>
                </a:solidFill>
                <a:latin typeface="Gabriola" panose="04040605051002020D02" pitchFamily="82" charset="0"/>
              </a:rPr>
              <a:t> </a:t>
            </a:r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makineler bilgiyi SAYARLAR …</a:t>
            </a:r>
            <a:endParaRPr lang="en-US" sz="4000" b="1" dirty="0">
              <a:solidFill>
                <a:srgbClr val="95625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53" name="Metin kutusu 10">
            <a:extLst>
              <a:ext uri="{FF2B5EF4-FFF2-40B4-BE49-F238E27FC236}">
                <a16:creationId xmlns:a16="http://schemas.microsoft.com/office/drawing/2014/main" id="{2833C2D6-CBAE-5439-B83B-5B6215D31721}"/>
              </a:ext>
            </a:extLst>
          </p:cNvPr>
          <p:cNvSpPr txBox="1"/>
          <p:nvPr/>
        </p:nvSpPr>
        <p:spPr>
          <a:xfrm>
            <a:off x="6973021" y="5868747"/>
            <a:ext cx="431400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… ama</a:t>
            </a:r>
            <a:r>
              <a:rPr lang="tr-TR" sz="3200" b="1" dirty="0">
                <a:solidFill>
                  <a:srgbClr val="956251"/>
                </a:solidFill>
                <a:latin typeface="Gabriola" panose="04040605051002020D02" pitchFamily="82" charset="0"/>
              </a:rPr>
              <a:t> </a:t>
            </a:r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GERÇEK</a:t>
            </a:r>
            <a:r>
              <a:rPr lang="tr-TR" sz="3200" b="1" dirty="0">
                <a:solidFill>
                  <a:srgbClr val="956251"/>
                </a:solidFill>
                <a:latin typeface="Gabriola" panose="04040605051002020D02" pitchFamily="82" charset="0"/>
              </a:rPr>
              <a:t> </a:t>
            </a:r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sayılamaz.</a:t>
            </a:r>
            <a:endParaRPr lang="en-US" sz="4000" b="1" dirty="0">
              <a:solidFill>
                <a:srgbClr val="95625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pic>
        <p:nvPicPr>
          <p:cNvPr id="54" name="Resim 53">
            <a:extLst>
              <a:ext uri="{FF2B5EF4-FFF2-40B4-BE49-F238E27FC236}">
                <a16:creationId xmlns:a16="http://schemas.microsoft.com/office/drawing/2014/main" id="{156CBD88-9C2C-BF55-2432-035DB9B5A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26" y="-12136"/>
            <a:ext cx="1817863" cy="1143362"/>
          </a:xfrm>
          <a:prstGeom prst="rect">
            <a:avLst/>
          </a:prstGeom>
        </p:spPr>
      </p:pic>
      <p:cxnSp>
        <p:nvCxnSpPr>
          <p:cNvPr id="129" name="Düz Ok Bağlayıcısı 128">
            <a:extLst>
              <a:ext uri="{FF2B5EF4-FFF2-40B4-BE49-F238E27FC236}">
                <a16:creationId xmlns:a16="http://schemas.microsoft.com/office/drawing/2014/main" id="{13B1B808-92C8-B164-28A1-0E06FCDB232C}"/>
              </a:ext>
            </a:extLst>
          </p:cNvPr>
          <p:cNvCxnSpPr/>
          <p:nvPr/>
        </p:nvCxnSpPr>
        <p:spPr>
          <a:xfrm>
            <a:off x="2407611" y="3560937"/>
            <a:ext cx="485161" cy="1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up 129">
            <a:extLst>
              <a:ext uri="{FF2B5EF4-FFF2-40B4-BE49-F238E27FC236}">
                <a16:creationId xmlns:a16="http://schemas.microsoft.com/office/drawing/2014/main" id="{73A6ED5D-4D3C-E603-39E9-1EE13E31449B}"/>
              </a:ext>
            </a:extLst>
          </p:cNvPr>
          <p:cNvGrpSpPr/>
          <p:nvPr/>
        </p:nvGrpSpPr>
        <p:grpSpPr>
          <a:xfrm>
            <a:off x="800116" y="1310051"/>
            <a:ext cx="5162316" cy="1849809"/>
            <a:chOff x="26904" y="2334180"/>
            <a:chExt cx="5162316" cy="1849809"/>
          </a:xfrm>
        </p:grpSpPr>
        <p:pic>
          <p:nvPicPr>
            <p:cNvPr id="131" name="Resim 130">
              <a:extLst>
                <a:ext uri="{FF2B5EF4-FFF2-40B4-BE49-F238E27FC236}">
                  <a16:creationId xmlns:a16="http://schemas.microsoft.com/office/drawing/2014/main" id="{48E4501F-99C6-1480-CCF9-34B48D499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04" y="2354671"/>
              <a:ext cx="1412301" cy="1810642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32" name="Metin kutusu 131">
              <a:extLst>
                <a:ext uri="{FF2B5EF4-FFF2-40B4-BE49-F238E27FC236}">
                  <a16:creationId xmlns:a16="http://schemas.microsoft.com/office/drawing/2014/main" id="{754501F3-8635-12B0-8F41-515E9F7A69B1}"/>
                </a:ext>
              </a:extLst>
            </p:cNvPr>
            <p:cNvSpPr txBox="1"/>
            <p:nvPr/>
          </p:nvSpPr>
          <p:spPr>
            <a:xfrm>
              <a:off x="1454198" y="2334180"/>
              <a:ext cx="3735022" cy="1849809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tr-TR" sz="1400" dirty="0"/>
                <a:t>S: </a:t>
              </a:r>
              <a:r>
                <a:rPr lang="tr-TR" sz="1400" dirty="0" err="1"/>
                <a:t>Forth</a:t>
              </a:r>
              <a:r>
                <a:rPr lang="tr-TR" sz="1400" dirty="0"/>
                <a:t> Bridge üzerine bir şiir yazar mısın?</a:t>
              </a:r>
            </a:p>
            <a:p>
              <a:r>
                <a:rPr lang="tr-TR" sz="1400" dirty="0"/>
                <a:t>C: Benden bunu isteme. Ben şiir yazamam. </a:t>
              </a:r>
            </a:p>
            <a:p>
              <a:r>
                <a:rPr lang="tr-TR" sz="1400" dirty="0"/>
                <a:t>S: 34957 ile 70764’ü topla. </a:t>
              </a:r>
            </a:p>
            <a:p>
              <a:r>
                <a:rPr lang="tr-TR" sz="1400" dirty="0"/>
                <a:t>C: (30 saniye bekledikten sonra) 105621. </a:t>
              </a:r>
            </a:p>
            <a:p>
              <a:r>
                <a:rPr lang="tr-TR" sz="1400" dirty="0"/>
                <a:t>S: Satranç oynar mısın? </a:t>
              </a:r>
            </a:p>
            <a:p>
              <a:r>
                <a:rPr lang="tr-TR" sz="1400" dirty="0"/>
                <a:t>C: Evet. </a:t>
              </a:r>
            </a:p>
            <a:p>
              <a:r>
                <a:rPr lang="tr-TR" sz="1400" dirty="0"/>
                <a:t>S: …? </a:t>
              </a:r>
            </a:p>
            <a:p>
              <a:r>
                <a:rPr lang="tr-TR" sz="1400" dirty="0"/>
                <a:t>C : …</a:t>
              </a:r>
            </a:p>
          </p:txBody>
        </p:sp>
      </p:grpSp>
      <p:sp>
        <p:nvSpPr>
          <p:cNvPr id="133" name="Oval 132">
            <a:extLst>
              <a:ext uri="{FF2B5EF4-FFF2-40B4-BE49-F238E27FC236}">
                <a16:creationId xmlns:a16="http://schemas.microsoft.com/office/drawing/2014/main" id="{A5FAFCC8-00BC-E747-2CE7-2A9AC5CBFFF3}"/>
              </a:ext>
            </a:extLst>
          </p:cNvPr>
          <p:cNvSpPr/>
          <p:nvPr/>
        </p:nvSpPr>
        <p:spPr bwMode="auto">
          <a:xfrm>
            <a:off x="1166211" y="3895478"/>
            <a:ext cx="1569720" cy="2222137"/>
          </a:xfrm>
          <a:prstGeom prst="ellipse">
            <a:avLst/>
          </a:prstGeom>
          <a:noFill/>
          <a:ln w="38100" cap="flat" cmpd="sng" algn="ctr">
            <a:solidFill>
              <a:srgbClr val="CC9900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3BC8E448-E40E-D38D-DCE4-9D5425D40B5F}"/>
              </a:ext>
            </a:extLst>
          </p:cNvPr>
          <p:cNvSpPr/>
          <p:nvPr/>
        </p:nvSpPr>
        <p:spPr bwMode="auto">
          <a:xfrm>
            <a:off x="1382601" y="4270059"/>
            <a:ext cx="1105578" cy="1465536"/>
          </a:xfrm>
          <a:prstGeom prst="ellipse">
            <a:avLst/>
          </a:prstGeom>
          <a:noFill/>
          <a:ln w="38100" cap="flat" cmpd="sng" algn="ctr">
            <a:solidFill>
              <a:srgbClr val="CC9900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5" name="Metin kutusu 48">
            <a:extLst>
              <a:ext uri="{FF2B5EF4-FFF2-40B4-BE49-F238E27FC236}">
                <a16:creationId xmlns:a16="http://schemas.microsoft.com/office/drawing/2014/main" id="{4C7E43A5-0E3F-97BB-89E9-7C2A7559A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287" y="4372281"/>
            <a:ext cx="8996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tr-TR" sz="1400" b="1" i="0" u="none" strike="noStrike" kern="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Doğal</a:t>
            </a:r>
            <a:r>
              <a:rPr kumimoji="0" lang="tr-TR" altLang="tr-TR" sz="1400" b="1" i="0" u="none" strike="noStrike" kern="0" cap="none" spc="0" normalizeH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 Sayılar</a:t>
            </a:r>
            <a:endParaRPr kumimoji="0" lang="en-US" altLang="tr-TR" sz="1400" b="0" i="0" u="none" strike="noStrike" kern="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E987A83-223D-17B0-4398-40903BE9579A}"/>
              </a:ext>
            </a:extLst>
          </p:cNvPr>
          <p:cNvSpPr/>
          <p:nvPr/>
        </p:nvSpPr>
        <p:spPr bwMode="auto">
          <a:xfrm>
            <a:off x="1629796" y="4605089"/>
            <a:ext cx="610835" cy="847021"/>
          </a:xfrm>
          <a:prstGeom prst="ellipse">
            <a:avLst/>
          </a:prstGeom>
          <a:noFill/>
          <a:ln w="38100" cap="flat" cmpd="sng" algn="ctr">
            <a:solidFill>
              <a:srgbClr val="CC9900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7" name="Metin kutusu 48">
            <a:extLst>
              <a:ext uri="{FF2B5EF4-FFF2-40B4-BE49-F238E27FC236}">
                <a16:creationId xmlns:a16="http://schemas.microsoft.com/office/drawing/2014/main" id="{538E0788-E0DA-9C7D-9F66-32A08BFFD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9383" y="4028809"/>
            <a:ext cx="8226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tr-TR" sz="1400" b="1" i="0" u="none" strike="noStrike" kern="0" cap="none" spc="0" normalizeH="0" baseline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Tam</a:t>
            </a:r>
            <a:r>
              <a:rPr kumimoji="0" lang="tr-TR" altLang="tr-TR" sz="1400" b="1" i="0" u="none" strike="noStrike" kern="0" cap="none" spc="0" normalizeH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 Sayılar</a:t>
            </a:r>
            <a:endParaRPr kumimoji="0" lang="en-US" altLang="tr-TR" sz="1400" b="0" i="0" u="none" strike="noStrike" kern="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DEC303E3-48FA-21E5-4D3F-6600DF96A98B}"/>
              </a:ext>
            </a:extLst>
          </p:cNvPr>
          <p:cNvSpPr/>
          <p:nvPr/>
        </p:nvSpPr>
        <p:spPr bwMode="auto">
          <a:xfrm>
            <a:off x="876091" y="3649614"/>
            <a:ext cx="2137995" cy="2706426"/>
          </a:xfrm>
          <a:prstGeom prst="ellipse">
            <a:avLst/>
          </a:prstGeom>
          <a:noFill/>
          <a:ln w="38100" cap="flat" cmpd="sng" algn="ctr">
            <a:solidFill>
              <a:srgbClr val="CC9900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9" name="Metin kutusu 48">
            <a:extLst>
              <a:ext uri="{FF2B5EF4-FFF2-40B4-BE49-F238E27FC236}">
                <a16:creationId xmlns:a16="http://schemas.microsoft.com/office/drawing/2014/main" id="{DE417349-8776-64C2-19AB-4A411420D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090" y="3644988"/>
            <a:ext cx="102944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tr-T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Rasyonel</a:t>
            </a:r>
            <a:r>
              <a:rPr kumimoji="0" lang="tr-TR" altLang="tr-TR" sz="1400" b="1" i="0" u="none" strike="noStrike" kern="0" cap="none" spc="0" normalizeH="0" noProof="0" dirty="0" err="1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Sayılar</a:t>
            </a:r>
            <a:endParaRPr kumimoji="0" lang="en-US" altLang="tr-TR" sz="1400" b="0" i="0" u="none" strike="noStrike" kern="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</a:endParaRPr>
          </a:p>
        </p:txBody>
      </p:sp>
      <p:sp>
        <p:nvSpPr>
          <p:cNvPr id="140" name="Metin kutusu 48">
            <a:extLst>
              <a:ext uri="{FF2B5EF4-FFF2-40B4-BE49-F238E27FC236}">
                <a16:creationId xmlns:a16="http://schemas.microsoft.com/office/drawing/2014/main" id="{F32298FF-40CD-4C49-6F9E-E2A553918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345" y="3377716"/>
            <a:ext cx="9156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tr-T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Gerçel</a:t>
            </a:r>
            <a:r>
              <a:rPr kumimoji="0" lang="tr-TR" altLang="tr-TR" sz="1400" b="1" i="0" u="none" strike="noStrike" kern="0" cap="none" spc="0" normalizeH="0" noProof="0" dirty="0">
                <a:ln>
                  <a:noFill/>
                </a:ln>
                <a:solidFill>
                  <a:srgbClr val="3B812F"/>
                </a:solidFill>
                <a:effectLst/>
                <a:uLnTx/>
                <a:uFillTx/>
                <a:latin typeface="Gabriola" pitchFamily="82" charset="0"/>
              </a:rPr>
              <a:t> Sayılar</a:t>
            </a:r>
            <a:endParaRPr kumimoji="0" lang="en-US" altLang="tr-TR" sz="1400" b="0" i="0" u="none" strike="noStrike" kern="0" cap="none" spc="0" normalizeH="0" baseline="0" noProof="0" dirty="0">
              <a:ln>
                <a:noFill/>
              </a:ln>
              <a:solidFill>
                <a:srgbClr val="3B812F"/>
              </a:solidFill>
              <a:effectLst/>
              <a:uLnTx/>
              <a:uFillTx/>
            </a:endParaRPr>
          </a:p>
        </p:txBody>
      </p:sp>
      <p:sp>
        <p:nvSpPr>
          <p:cNvPr id="141" name="Metin kutusu 48">
            <a:extLst>
              <a:ext uri="{FF2B5EF4-FFF2-40B4-BE49-F238E27FC236}">
                <a16:creationId xmlns:a16="http://schemas.microsoft.com/office/drawing/2014/main" id="{5D4F36C2-5F42-9C5B-A2CB-005E9A2C5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612" y="3397399"/>
            <a:ext cx="11592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altLang="tr-TR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Gabriola" pitchFamily="82" charset="0"/>
              </a:rPr>
              <a:t>SAYILAMAZLAR!</a:t>
            </a:r>
            <a:endParaRPr kumimoji="0" lang="en-US" altLang="tr-TR" sz="1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142" name="Metin kutusu 141">
            <a:extLst>
              <a:ext uri="{FF2B5EF4-FFF2-40B4-BE49-F238E27FC236}">
                <a16:creationId xmlns:a16="http://schemas.microsoft.com/office/drawing/2014/main" id="{387E8FDD-1570-3093-A8F3-AD7473FBD03C}"/>
              </a:ext>
            </a:extLst>
          </p:cNvPr>
          <p:cNvSpPr txBox="1"/>
          <p:nvPr/>
        </p:nvSpPr>
        <p:spPr>
          <a:xfrm>
            <a:off x="2699587" y="884143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solidFill>
                  <a:prstClr val="black"/>
                </a:solidFill>
                <a:latin typeface="Gabriola" panose="04040605051002020D02" pitchFamily="82" charset="0"/>
              </a:rPr>
              <a:t>BİR TURING TESTİ</a:t>
            </a:r>
            <a:endParaRPr lang="en-US" sz="1600" b="1" dirty="0">
              <a:solidFill>
                <a:prstClr val="black"/>
              </a:solidFill>
              <a:latin typeface="Gabriola" panose="04040605051002020D02" pitchFamily="82" charset="0"/>
            </a:endParaRPr>
          </a:p>
        </p:txBody>
      </p:sp>
      <p:pic>
        <p:nvPicPr>
          <p:cNvPr id="143" name="Resim 142">
            <a:extLst>
              <a:ext uri="{FF2B5EF4-FFF2-40B4-BE49-F238E27FC236}">
                <a16:creationId xmlns:a16="http://schemas.microsoft.com/office/drawing/2014/main" id="{63C87896-4186-74BE-B5C8-C13DC2368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493" y="-12136"/>
            <a:ext cx="1212465" cy="1259098"/>
          </a:xfrm>
          <a:prstGeom prst="rect">
            <a:avLst/>
          </a:prstGeom>
        </p:spPr>
      </p:pic>
      <p:pic>
        <p:nvPicPr>
          <p:cNvPr id="144" name="Resim 143">
            <a:extLst>
              <a:ext uri="{FF2B5EF4-FFF2-40B4-BE49-F238E27FC236}">
                <a16:creationId xmlns:a16="http://schemas.microsoft.com/office/drawing/2014/main" id="{FA31456F-613D-0328-025D-854E28C1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453" y="3290624"/>
            <a:ext cx="2360433" cy="3065416"/>
          </a:xfrm>
          <a:prstGeom prst="rect">
            <a:avLst/>
          </a:prstGeom>
        </p:spPr>
      </p:pic>
      <p:sp>
        <p:nvSpPr>
          <p:cNvPr id="145" name="CustomShape 33">
            <a:extLst>
              <a:ext uri="{FF2B5EF4-FFF2-40B4-BE49-F238E27FC236}">
                <a16:creationId xmlns:a16="http://schemas.microsoft.com/office/drawing/2014/main" id="{0FDF3928-208A-8D7F-9614-358630C972EC}"/>
              </a:ext>
            </a:extLst>
          </p:cNvPr>
          <p:cNvSpPr/>
          <p:nvPr/>
        </p:nvSpPr>
        <p:spPr>
          <a:xfrm rot="19564172">
            <a:off x="3088938" y="4176248"/>
            <a:ext cx="5065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FF0000"/>
                </a:solidFill>
                <a:latin typeface="Gabriola"/>
                <a:ea typeface="DejaVu Sans"/>
              </a:rPr>
              <a:t>Gerçek aritmetikten büyüktür!</a:t>
            </a:r>
            <a:endParaRPr lang="tr-TR" sz="4000" b="0" strike="noStrike" spc="-1" dirty="0">
              <a:latin typeface="Arial"/>
            </a:endParaRP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14E85BFE-90A6-3F4C-58B7-BDC6F4632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77603"/>
            <a:ext cx="5368035" cy="24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3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133" grpId="0" animBg="1"/>
      <p:bldP spid="134" grpId="0" animBg="1"/>
      <p:bldP spid="135" grpId="0"/>
      <p:bldP spid="136" grpId="0" animBg="1"/>
      <p:bldP spid="137" grpId="0"/>
      <p:bldP spid="138" grpId="0" animBg="1"/>
      <p:bldP spid="139" grpId="0"/>
      <p:bldP spid="140" grpId="0"/>
      <p:bldP spid="141" grpId="0"/>
      <p:bldP spid="1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10">
            <a:extLst>
              <a:ext uri="{FF2B5EF4-FFF2-40B4-BE49-F238E27FC236}">
                <a16:creationId xmlns:a16="http://schemas.microsoft.com/office/drawing/2014/main" id="{7A0E2207-D19A-22E0-A316-757BD524B218}"/>
              </a:ext>
            </a:extLst>
          </p:cNvPr>
          <p:cNvSpPr txBox="1"/>
          <p:nvPr/>
        </p:nvSpPr>
        <p:spPr>
          <a:xfrm>
            <a:off x="1737667" y="-12936"/>
            <a:ext cx="520366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"… beyin bir bilgisayar değildir …</a:t>
            </a:r>
            <a:endParaRPr lang="en-US" sz="4000" b="1" dirty="0">
              <a:solidFill>
                <a:srgbClr val="95625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5" name="Metin kutusu 10">
            <a:extLst>
              <a:ext uri="{FF2B5EF4-FFF2-40B4-BE49-F238E27FC236}">
                <a16:creationId xmlns:a16="http://schemas.microsoft.com/office/drawing/2014/main" id="{F42CCC00-91E5-6B46-FFC7-E9E95A7D30E0}"/>
              </a:ext>
            </a:extLst>
          </p:cNvPr>
          <p:cNvSpPr txBox="1"/>
          <p:nvPr/>
        </p:nvSpPr>
        <p:spPr>
          <a:xfrm>
            <a:off x="3075118" y="6185739"/>
            <a:ext cx="812594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rgbClr val="956251"/>
                </a:solidFill>
                <a:latin typeface="Gabriola" panose="04040605051002020D02" pitchFamily="82" charset="0"/>
              </a:rPr>
              <a:t>… asla durmayan özyinelemeli bir işaret işleyicidir." </a:t>
            </a:r>
            <a:endParaRPr lang="en-US" sz="4000" b="1" dirty="0">
              <a:solidFill>
                <a:srgbClr val="956251"/>
              </a:solidFill>
              <a:latin typeface="Gabriola" panose="04040605051002020D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785BAD-4C27-72E4-A15E-D0F97879F56D}"/>
              </a:ext>
            </a:extLst>
          </p:cNvPr>
          <p:cNvSpPr/>
          <p:nvPr/>
        </p:nvSpPr>
        <p:spPr>
          <a:xfrm>
            <a:off x="1752600" y="5205521"/>
            <a:ext cx="314325" cy="3143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FEDC632-1F8C-0D39-5917-1B6A9FB51D4D}"/>
              </a:ext>
            </a:extLst>
          </p:cNvPr>
          <p:cNvSpPr/>
          <p:nvPr/>
        </p:nvSpPr>
        <p:spPr>
          <a:xfrm>
            <a:off x="1826419" y="3514495"/>
            <a:ext cx="314325" cy="3143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43B9A2-6C68-9551-4860-D96B6273B92E}"/>
              </a:ext>
            </a:extLst>
          </p:cNvPr>
          <p:cNvSpPr/>
          <p:nvPr/>
        </p:nvSpPr>
        <p:spPr>
          <a:xfrm>
            <a:off x="1752599" y="1796382"/>
            <a:ext cx="314325" cy="314325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BB3E5C-AC04-C0A4-EC64-3F09613941FB}"/>
              </a:ext>
            </a:extLst>
          </p:cNvPr>
          <p:cNvSpPr/>
          <p:nvPr/>
        </p:nvSpPr>
        <p:spPr>
          <a:xfrm>
            <a:off x="1447798" y="3000720"/>
            <a:ext cx="314325" cy="314324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E0377-DECA-6B48-7882-8C2F8C477568}"/>
              </a:ext>
            </a:extLst>
          </p:cNvPr>
          <p:cNvSpPr/>
          <p:nvPr/>
        </p:nvSpPr>
        <p:spPr>
          <a:xfrm>
            <a:off x="2150264" y="2969906"/>
            <a:ext cx="314325" cy="3143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3063027-8C00-00A2-BFF6-CFE8E02C681C}"/>
              </a:ext>
            </a:extLst>
          </p:cNvPr>
          <p:cNvSpPr/>
          <p:nvPr/>
        </p:nvSpPr>
        <p:spPr>
          <a:xfrm>
            <a:off x="1197769" y="3500495"/>
            <a:ext cx="314325" cy="3143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7BFB8C8-F6F6-2A87-ABB1-8323839AD2A0}"/>
              </a:ext>
            </a:extLst>
          </p:cNvPr>
          <p:cNvSpPr/>
          <p:nvPr/>
        </p:nvSpPr>
        <p:spPr>
          <a:xfrm>
            <a:off x="2471738" y="3514495"/>
            <a:ext cx="314325" cy="3143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92DD7C-1BAD-ED29-200C-5DCE4AFDDF07}"/>
              </a:ext>
            </a:extLst>
          </p:cNvPr>
          <p:cNvSpPr/>
          <p:nvPr/>
        </p:nvSpPr>
        <p:spPr>
          <a:xfrm>
            <a:off x="2235995" y="4028270"/>
            <a:ext cx="314325" cy="314325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A07BB45-88AE-714F-8A9B-849BB83E92E3}"/>
              </a:ext>
            </a:extLst>
          </p:cNvPr>
          <p:cNvSpPr/>
          <p:nvPr/>
        </p:nvSpPr>
        <p:spPr>
          <a:xfrm>
            <a:off x="1512094" y="4059084"/>
            <a:ext cx="314325" cy="314325"/>
          </a:xfrm>
          <a:prstGeom prst="ellipse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8B4A5599-8893-2FBF-267C-0757C447943F}"/>
              </a:ext>
            </a:extLst>
          </p:cNvPr>
          <p:cNvCxnSpPr/>
          <p:nvPr/>
        </p:nvCxnSpPr>
        <p:spPr>
          <a:xfrm flipV="1">
            <a:off x="1716882" y="3811363"/>
            <a:ext cx="203194" cy="27629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CDB7C1B0-48B7-8BDA-12FC-F527AD46BB37}"/>
              </a:ext>
            </a:extLst>
          </p:cNvPr>
          <p:cNvCxnSpPr/>
          <p:nvPr/>
        </p:nvCxnSpPr>
        <p:spPr>
          <a:xfrm flipV="1">
            <a:off x="2058996" y="3284231"/>
            <a:ext cx="203194" cy="276296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DCE5B282-FAB9-3F08-A9F1-76E6E41389C9}"/>
              </a:ext>
            </a:extLst>
          </p:cNvPr>
          <p:cNvCxnSpPr>
            <a:stCxn id="7" idx="1"/>
            <a:endCxn id="9" idx="5"/>
          </p:cNvCxnSpPr>
          <p:nvPr/>
        </p:nvCxnSpPr>
        <p:spPr>
          <a:xfrm flipH="1" flipV="1">
            <a:off x="1716091" y="3269012"/>
            <a:ext cx="156360" cy="29151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B253DD3B-BDB5-3203-2940-166B13A75745}"/>
              </a:ext>
            </a:extLst>
          </p:cNvPr>
          <p:cNvCxnSpPr/>
          <p:nvPr/>
        </p:nvCxnSpPr>
        <p:spPr>
          <a:xfrm flipH="1" flipV="1">
            <a:off x="2105830" y="3774925"/>
            <a:ext cx="156360" cy="291515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E5F3BDEB-8DB9-072C-E476-A0C3C7423C32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2140744" y="3671658"/>
            <a:ext cx="330994" cy="0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üz Ok Bağlayıcısı 19">
            <a:extLst>
              <a:ext uri="{FF2B5EF4-FFF2-40B4-BE49-F238E27FC236}">
                <a16:creationId xmlns:a16="http://schemas.microsoft.com/office/drawing/2014/main" id="{7EA1F5EF-3A4D-1161-8163-27019DC80C40}"/>
              </a:ext>
            </a:extLst>
          </p:cNvPr>
          <p:cNvCxnSpPr/>
          <p:nvPr/>
        </p:nvCxnSpPr>
        <p:spPr>
          <a:xfrm>
            <a:off x="1495425" y="3671657"/>
            <a:ext cx="330994" cy="0"/>
          </a:xfrm>
          <a:prstGeom prst="straightConnector1">
            <a:avLst/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Bağlayıcı 20">
            <a:extLst>
              <a:ext uri="{FF2B5EF4-FFF2-40B4-BE49-F238E27FC236}">
                <a16:creationId xmlns:a16="http://schemas.microsoft.com/office/drawing/2014/main" id="{6F541B39-419E-3C8F-6783-546D1ECA4DA1}"/>
              </a:ext>
            </a:extLst>
          </p:cNvPr>
          <p:cNvCxnSpPr/>
          <p:nvPr/>
        </p:nvCxnSpPr>
        <p:spPr>
          <a:xfrm>
            <a:off x="678358" y="2832615"/>
            <a:ext cx="2514600" cy="102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CD155328-70E6-8E06-94DF-1AF4C8EAEAD2}"/>
              </a:ext>
            </a:extLst>
          </p:cNvPr>
          <p:cNvCxnSpPr/>
          <p:nvPr/>
        </p:nvCxnSpPr>
        <p:spPr>
          <a:xfrm>
            <a:off x="671933" y="4531804"/>
            <a:ext cx="2514600" cy="102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ğri Bağlayıcı 38">
            <a:extLst>
              <a:ext uri="{FF2B5EF4-FFF2-40B4-BE49-F238E27FC236}">
                <a16:creationId xmlns:a16="http://schemas.microsoft.com/office/drawing/2014/main" id="{6A76773D-0964-64E9-E422-A1C5947DD80A}"/>
              </a:ext>
            </a:extLst>
          </p:cNvPr>
          <p:cNvCxnSpPr/>
          <p:nvPr/>
        </p:nvCxnSpPr>
        <p:spPr>
          <a:xfrm rot="5400000" flipH="1" flipV="1">
            <a:off x="1895761" y="1732163"/>
            <a:ext cx="12700" cy="222261"/>
          </a:xfrm>
          <a:prstGeom prst="curvedConnector3">
            <a:avLst>
              <a:gd name="adj1" fmla="val 2083724"/>
            </a:avLst>
          </a:prstGeom>
          <a:ln w="254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86D6EAFC-D51C-F6EE-83E4-CDFEAB5C72F8}"/>
              </a:ext>
            </a:extLst>
          </p:cNvPr>
          <p:cNvSpPr txBox="1"/>
          <p:nvPr/>
        </p:nvSpPr>
        <p:spPr>
          <a:xfrm>
            <a:off x="1187343" y="755408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b="1" dirty="0">
                <a:solidFill>
                  <a:prstClr val="black"/>
                </a:solidFill>
                <a:latin typeface="Gabriola" panose="04040605051002020D02" pitchFamily="82" charset="0"/>
              </a:rPr>
              <a:t>BİLİNÇ DÜZEYLERİ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C972DA41-36B3-CD21-19B9-C6373290E252}"/>
              </a:ext>
            </a:extLst>
          </p:cNvPr>
          <p:cNvSpPr txBox="1"/>
          <p:nvPr/>
        </p:nvSpPr>
        <p:spPr>
          <a:xfrm>
            <a:off x="129518" y="5045643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02CBA15F-EB53-0682-B937-0715EA74571E}"/>
              </a:ext>
            </a:extLst>
          </p:cNvPr>
          <p:cNvSpPr txBox="1"/>
          <p:nvPr/>
        </p:nvSpPr>
        <p:spPr>
          <a:xfrm>
            <a:off x="118595" y="3367155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</a:p>
        </p:txBody>
      </p:sp>
      <p:sp>
        <p:nvSpPr>
          <p:cNvPr id="27" name="Sol Ayraç 26">
            <a:extLst>
              <a:ext uri="{FF2B5EF4-FFF2-40B4-BE49-F238E27FC236}">
                <a16:creationId xmlns:a16="http://schemas.microsoft.com/office/drawing/2014/main" id="{5C74AFB8-14D3-2B6E-7B6F-79E0E8AA81C8}"/>
              </a:ext>
            </a:extLst>
          </p:cNvPr>
          <p:cNvSpPr/>
          <p:nvPr/>
        </p:nvSpPr>
        <p:spPr>
          <a:xfrm>
            <a:off x="570969" y="2832615"/>
            <a:ext cx="158500" cy="16991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ol Ayraç 27">
            <a:extLst>
              <a:ext uri="{FF2B5EF4-FFF2-40B4-BE49-F238E27FC236}">
                <a16:creationId xmlns:a16="http://schemas.microsoft.com/office/drawing/2014/main" id="{F014CABA-4474-6D74-D931-0F290131CB92}"/>
              </a:ext>
            </a:extLst>
          </p:cNvPr>
          <p:cNvSpPr/>
          <p:nvPr/>
        </p:nvSpPr>
        <p:spPr>
          <a:xfrm>
            <a:off x="563309" y="4521563"/>
            <a:ext cx="158500" cy="16991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ol Ayraç 28">
            <a:extLst>
              <a:ext uri="{FF2B5EF4-FFF2-40B4-BE49-F238E27FC236}">
                <a16:creationId xmlns:a16="http://schemas.microsoft.com/office/drawing/2014/main" id="{145F0418-E37A-EBA3-3E69-043B7AE8BF6A}"/>
              </a:ext>
            </a:extLst>
          </p:cNvPr>
          <p:cNvSpPr/>
          <p:nvPr/>
        </p:nvSpPr>
        <p:spPr>
          <a:xfrm>
            <a:off x="570969" y="1110499"/>
            <a:ext cx="158500" cy="16991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C43E2D21-5C67-5F76-33C0-496795567187}"/>
              </a:ext>
            </a:extLst>
          </p:cNvPr>
          <p:cNvSpPr txBox="1"/>
          <p:nvPr/>
        </p:nvSpPr>
        <p:spPr>
          <a:xfrm>
            <a:off x="147811" y="164904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C0BBD1A5-41CA-0F6F-32F2-CCB3B8370C5E}"/>
              </a:ext>
            </a:extLst>
          </p:cNvPr>
          <p:cNvSpPr txBox="1"/>
          <p:nvPr/>
        </p:nvSpPr>
        <p:spPr>
          <a:xfrm>
            <a:off x="4311874" y="951462"/>
            <a:ext cx="950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f(x) = y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9612B4EB-F6C3-ACD6-8D29-6AA4CAC78504}"/>
              </a:ext>
            </a:extLst>
          </p:cNvPr>
          <p:cNvSpPr txBox="1"/>
          <p:nvPr/>
        </p:nvSpPr>
        <p:spPr>
          <a:xfrm>
            <a:off x="5906758" y="973237"/>
            <a:ext cx="4341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f  fonksiyonu mu; f(x) fonksiyonu mu?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75DF6760-61C6-9C0D-238C-D86095C45DE5}"/>
              </a:ext>
            </a:extLst>
          </p:cNvPr>
          <p:cNvSpPr txBox="1"/>
          <p:nvPr/>
        </p:nvSpPr>
        <p:spPr>
          <a:xfrm>
            <a:off x="10643963" y="951462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f(x) = f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D280B319-BACA-2E4D-BD24-E6FE366E9F8B}"/>
              </a:ext>
            </a:extLst>
          </p:cNvPr>
          <p:cNvSpPr txBox="1"/>
          <p:nvPr/>
        </p:nvSpPr>
        <p:spPr>
          <a:xfrm>
            <a:off x="5196870" y="1477565"/>
            <a:ext cx="984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</a:t>
            </a:r>
          </a:p>
        </p:txBody>
      </p:sp>
      <p:cxnSp>
        <p:nvCxnSpPr>
          <p:cNvPr id="35" name="Düz Ok Bağlayıcısı 34">
            <a:extLst>
              <a:ext uri="{FF2B5EF4-FFF2-40B4-BE49-F238E27FC236}">
                <a16:creationId xmlns:a16="http://schemas.microsoft.com/office/drawing/2014/main" id="{CCAA6796-B32B-400B-62B8-1D2EB7996924}"/>
              </a:ext>
            </a:extLst>
          </p:cNvPr>
          <p:cNvCxnSpPr/>
          <p:nvPr/>
        </p:nvCxnSpPr>
        <p:spPr>
          <a:xfrm>
            <a:off x="6445828" y="1887392"/>
            <a:ext cx="345926" cy="0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4533AAB7-8207-3EF2-582C-F1B22D253278}"/>
              </a:ext>
            </a:extLst>
          </p:cNvPr>
          <p:cNvSpPr txBox="1"/>
          <p:nvPr/>
        </p:nvSpPr>
        <p:spPr>
          <a:xfrm>
            <a:off x="4311874" y="1643857"/>
            <a:ext cx="899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prstClr val="black"/>
                </a:solidFill>
                <a:latin typeface="Gabriola" panose="04040605051002020D02" pitchFamily="82" charset="0"/>
              </a:rPr>
              <a:t>BİLİNÇ =</a:t>
            </a: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25215F9A-5CA4-C85A-23F9-6BB495942F77}"/>
              </a:ext>
            </a:extLst>
          </p:cNvPr>
          <p:cNvSpPr txBox="1"/>
          <p:nvPr/>
        </p:nvSpPr>
        <p:spPr>
          <a:xfrm>
            <a:off x="6887134" y="1498502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 (</a:t>
            </a:r>
            <a:r>
              <a:rPr lang="el-GR" sz="36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x(x))</a:t>
            </a:r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C9D14F0C-7BDE-B788-FCFE-F5149EEA6586}"/>
              </a:ext>
            </a:extLst>
          </p:cNvPr>
          <p:cNvSpPr txBox="1"/>
          <p:nvPr/>
        </p:nvSpPr>
        <p:spPr>
          <a:xfrm>
            <a:off x="9001015" y="1615599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= 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 (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x(x))</a:t>
            </a: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61073B41-476C-708A-B039-5F57EC2BB07D}"/>
              </a:ext>
            </a:extLst>
          </p:cNvPr>
          <p:cNvSpPr txBox="1"/>
          <p:nvPr/>
        </p:nvSpPr>
        <p:spPr>
          <a:xfrm>
            <a:off x="6760496" y="2018257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= 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 (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x(x))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DA0C0107-B3A6-9C42-8A30-91FD71DAA213}"/>
              </a:ext>
            </a:extLst>
          </p:cNvPr>
          <p:cNvSpPr txBox="1"/>
          <p:nvPr/>
        </p:nvSpPr>
        <p:spPr>
          <a:xfrm>
            <a:off x="9032273" y="2027402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= 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 (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x(x))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81F15501-8CB4-3E45-E121-80B35F93C135}"/>
              </a:ext>
            </a:extLst>
          </p:cNvPr>
          <p:cNvSpPr txBox="1"/>
          <p:nvPr/>
        </p:nvSpPr>
        <p:spPr>
          <a:xfrm>
            <a:off x="6792394" y="2441114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= 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 (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x(x))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F154761C-7308-0F2D-3999-E0BB04D3795B}"/>
              </a:ext>
            </a:extLst>
          </p:cNvPr>
          <p:cNvSpPr txBox="1"/>
          <p:nvPr/>
        </p:nvSpPr>
        <p:spPr>
          <a:xfrm>
            <a:off x="9032913" y="2429483"/>
            <a:ext cx="21451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= 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 (</a:t>
            </a:r>
            <a:r>
              <a:rPr lang="el-G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λ</a:t>
            </a:r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x x(x))</a:t>
            </a:r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CA054816-9AE2-F45E-307F-72969B25270F}"/>
              </a:ext>
            </a:extLst>
          </p:cNvPr>
          <p:cNvSpPr txBox="1"/>
          <p:nvPr/>
        </p:nvSpPr>
        <p:spPr>
          <a:xfrm>
            <a:off x="11176642" y="2514620"/>
            <a:ext cx="479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prstClr val="black"/>
                </a:solidFill>
                <a:latin typeface="Gabriola" panose="04040605051002020D02" pitchFamily="82" charset="0"/>
              </a:rPr>
              <a:t>. . .</a:t>
            </a:r>
          </a:p>
        </p:txBody>
      </p:sp>
      <p:pic>
        <p:nvPicPr>
          <p:cNvPr id="44" name="Picture 5">
            <a:extLst>
              <a:ext uri="{FF2B5EF4-FFF2-40B4-BE49-F238E27FC236}">
                <a16:creationId xmlns:a16="http://schemas.microsoft.com/office/drawing/2014/main" id="{FA9D9F31-52E2-716E-36FE-C19EE8916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89" y="4916726"/>
            <a:ext cx="758404" cy="62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7" descr="Dog Looking Left High Res Stock Images | Shutterstock">
            <a:extLst>
              <a:ext uri="{FF2B5EF4-FFF2-40B4-BE49-F238E27FC236}">
                <a16:creationId xmlns:a16="http://schemas.microsoft.com/office/drawing/2014/main" id="{7F582BDE-B02D-A144-11D9-415FC3098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49" y="3040605"/>
            <a:ext cx="1431325" cy="987601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">
            <a:extLst>
              <a:ext uri="{FF2B5EF4-FFF2-40B4-BE49-F238E27FC236}">
                <a16:creationId xmlns:a16="http://schemas.microsoft.com/office/drawing/2014/main" id="{C8D1C2A4-34FD-E35A-2B43-629111F89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623" y="1575464"/>
            <a:ext cx="1060134" cy="5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Metin kutusu 46">
            <a:extLst>
              <a:ext uri="{FF2B5EF4-FFF2-40B4-BE49-F238E27FC236}">
                <a16:creationId xmlns:a16="http://schemas.microsoft.com/office/drawing/2014/main" id="{062B660F-C658-B63D-1692-B740B9B82956}"/>
              </a:ext>
            </a:extLst>
          </p:cNvPr>
          <p:cNvSpPr txBox="1"/>
          <p:nvPr/>
        </p:nvSpPr>
        <p:spPr>
          <a:xfrm>
            <a:off x="4870556" y="2804300"/>
            <a:ext cx="18261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N! = N. (N - 1)!</a:t>
            </a:r>
          </a:p>
        </p:txBody>
      </p:sp>
      <p:pic>
        <p:nvPicPr>
          <p:cNvPr id="48" name="Resim 47">
            <a:extLst>
              <a:ext uri="{FF2B5EF4-FFF2-40B4-BE49-F238E27FC236}">
                <a16:creationId xmlns:a16="http://schemas.microsoft.com/office/drawing/2014/main" id="{C4574E51-CB8A-4EE9-18AB-1E6E47EA6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74" y="22917"/>
            <a:ext cx="1288264" cy="803860"/>
          </a:xfrm>
          <a:prstGeom prst="rect">
            <a:avLst/>
          </a:prstGeom>
        </p:spPr>
      </p:pic>
      <p:pic>
        <p:nvPicPr>
          <p:cNvPr id="49" name="Resim 48">
            <a:extLst>
              <a:ext uri="{FF2B5EF4-FFF2-40B4-BE49-F238E27FC236}">
                <a16:creationId xmlns:a16="http://schemas.microsoft.com/office/drawing/2014/main" id="{A1525F7F-D315-2EDA-4D1E-40738EA47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786" y="-4406"/>
            <a:ext cx="1229282" cy="921961"/>
          </a:xfrm>
          <a:prstGeom prst="rect">
            <a:avLst/>
          </a:prstGeom>
        </p:spPr>
      </p:pic>
      <p:grpSp>
        <p:nvGrpSpPr>
          <p:cNvPr id="50" name="Grup 49">
            <a:extLst>
              <a:ext uri="{FF2B5EF4-FFF2-40B4-BE49-F238E27FC236}">
                <a16:creationId xmlns:a16="http://schemas.microsoft.com/office/drawing/2014/main" id="{B03B8C44-0B6B-3F95-C67A-C13955660E4C}"/>
              </a:ext>
            </a:extLst>
          </p:cNvPr>
          <p:cNvGrpSpPr/>
          <p:nvPr/>
        </p:nvGrpSpPr>
        <p:grpSpPr>
          <a:xfrm>
            <a:off x="4429512" y="3280415"/>
            <a:ext cx="4182860" cy="1765228"/>
            <a:chOff x="4592536" y="4059084"/>
            <a:chExt cx="4175125" cy="1871662"/>
          </a:xfrm>
        </p:grpSpPr>
        <p:sp>
          <p:nvSpPr>
            <p:cNvPr id="51" name="Yuvarlatılmış Dikdörtgen 20">
              <a:extLst>
                <a:ext uri="{FF2B5EF4-FFF2-40B4-BE49-F238E27FC236}">
                  <a16:creationId xmlns:a16="http://schemas.microsoft.com/office/drawing/2014/main" id="{559C71C0-E0D0-CD3A-C3C1-B945F57D0B74}"/>
                </a:ext>
              </a:extLst>
            </p:cNvPr>
            <p:cNvSpPr/>
            <p:nvPr/>
          </p:nvSpPr>
          <p:spPr bwMode="auto">
            <a:xfrm>
              <a:off x="4592536" y="4059084"/>
              <a:ext cx="4175125" cy="1871662"/>
            </a:xfrm>
            <a:prstGeom prst="roundRect">
              <a:avLst>
                <a:gd name="adj" fmla="val 4700"/>
              </a:avLst>
            </a:prstGeom>
            <a:noFill/>
            <a:ln w="38100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DC2AC248-9688-8A9E-D29F-6A6BC727D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848" y="4189259"/>
              <a:ext cx="4087813" cy="157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tr-TR" altLang="tr-TR" sz="1600" noProof="1"/>
                <a:t>% Base Clause</a:t>
              </a:r>
            </a:p>
            <a:p>
              <a:r>
                <a:rPr lang="tr-TR" altLang="tr-TR" sz="1600" noProof="1"/>
                <a:t>Ack(0, j)  = j+1                              for j ≥0</a:t>
              </a:r>
            </a:p>
            <a:p>
              <a:endParaRPr lang="tr-TR" altLang="tr-TR" sz="1600" noProof="1"/>
            </a:p>
            <a:p>
              <a:r>
                <a:rPr lang="tr-TR" altLang="tr-TR" sz="1600" noProof="1"/>
                <a:t>% Recursive Clauses</a:t>
              </a:r>
            </a:p>
            <a:p>
              <a:r>
                <a:rPr lang="tr-TR" altLang="tr-TR" sz="1600" noProof="1"/>
                <a:t>Ack(i, 0)  = Ack(i-1, 1)                   for i &gt; 0</a:t>
              </a:r>
            </a:p>
            <a:p>
              <a:r>
                <a:rPr lang="tr-TR" altLang="tr-TR" sz="1600" noProof="1"/>
                <a:t>Ack(i, j)  = Ack(i-1, Ack(i, j-1))       for i, j &gt; 0</a:t>
              </a:r>
            </a:p>
          </p:txBody>
        </p:sp>
      </p:grpSp>
      <p:pic>
        <p:nvPicPr>
          <p:cNvPr id="53" name="Resim 11326">
            <a:extLst>
              <a:ext uri="{FF2B5EF4-FFF2-40B4-BE49-F238E27FC236}">
                <a16:creationId xmlns:a16="http://schemas.microsoft.com/office/drawing/2014/main" id="{5489B2FE-2C4E-1BE3-77A0-CACA5DC6A7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67" y="5087532"/>
            <a:ext cx="3538935" cy="130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7" descr="http://www9.georgetown.edu/faculty/irvinem/theory/peirce-semiosis.gif">
            <a:extLst>
              <a:ext uri="{FF2B5EF4-FFF2-40B4-BE49-F238E27FC236}">
                <a16:creationId xmlns:a16="http://schemas.microsoft.com/office/drawing/2014/main" id="{D7961CB8-C726-8AAD-0155-8F422166E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886" y="3149151"/>
            <a:ext cx="1758110" cy="17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14">
            <a:extLst>
              <a:ext uri="{FF2B5EF4-FFF2-40B4-BE49-F238E27FC236}">
                <a16:creationId xmlns:a16="http://schemas.microsoft.com/office/drawing/2014/main" id="{FEF933D7-541F-E517-ED77-0F0781865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6384" y="5088773"/>
            <a:ext cx="42227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/>
            <a:r>
              <a:rPr lang="en-US" altLang="tr-TR" sz="2000" b="1" dirty="0">
                <a:latin typeface="Gabriola" panose="04040605051002020D02" pitchFamily="82" charset="0"/>
              </a:rPr>
              <a:t>Properly speaking, semiosis starts because a </a:t>
            </a:r>
            <a:r>
              <a:rPr lang="en-US" altLang="tr-TR" sz="2000" b="1" dirty="0" err="1">
                <a:latin typeface="Gabriola" panose="04040605051002020D02" pitchFamily="82" charset="0"/>
              </a:rPr>
              <a:t>representamen</a:t>
            </a:r>
            <a:r>
              <a:rPr lang="en-US" altLang="tr-TR" sz="2000" b="1" dirty="0">
                <a:latin typeface="Gabriola" panose="04040605051002020D02" pitchFamily="82" charset="0"/>
              </a:rPr>
              <a:t> is opaque, but, when the </a:t>
            </a:r>
            <a:r>
              <a:rPr lang="en-US" altLang="tr-TR" sz="2000" b="1" dirty="0" err="1">
                <a:latin typeface="Gabriola" panose="04040605051002020D02" pitchFamily="82" charset="0"/>
              </a:rPr>
              <a:t>representamen</a:t>
            </a:r>
            <a:r>
              <a:rPr lang="en-US" altLang="tr-TR" sz="2000" b="1" dirty="0">
                <a:latin typeface="Gabriola" panose="04040605051002020D02" pitchFamily="82" charset="0"/>
              </a:rPr>
              <a:t> is transparent semiosis becomes a blind process. </a:t>
            </a:r>
            <a:r>
              <a:rPr lang="tr-TR" altLang="tr-TR" sz="2000" b="1" dirty="0">
                <a:latin typeface="Gabriola" panose="04040605051002020D02" pitchFamily="82" charset="0"/>
              </a:rPr>
              <a:t>(</a:t>
            </a:r>
            <a:r>
              <a:rPr lang="tr-TR" altLang="tr-TR" sz="2000" b="1" dirty="0" err="1">
                <a:latin typeface="Gabriola" panose="04040605051002020D02" pitchFamily="82" charset="0"/>
              </a:rPr>
              <a:t>Peirce</a:t>
            </a:r>
            <a:r>
              <a:rPr lang="tr-TR" altLang="tr-TR" sz="2000" b="1" dirty="0">
                <a:latin typeface="Gabriola" panose="04040605051002020D02" pitchFamily="82" charset="0"/>
              </a:rPr>
              <a:t> 1931)</a:t>
            </a:r>
          </a:p>
        </p:txBody>
      </p:sp>
      <p:pic>
        <p:nvPicPr>
          <p:cNvPr id="56" name="Resim 55">
            <a:extLst>
              <a:ext uri="{FF2B5EF4-FFF2-40B4-BE49-F238E27FC236}">
                <a16:creationId xmlns:a16="http://schemas.microsoft.com/office/drawing/2014/main" id="{C47E7A40-5DBC-9C7F-08E7-756936642E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7096" y="3247711"/>
            <a:ext cx="1307746" cy="1587128"/>
          </a:xfrm>
          <a:prstGeom prst="rect">
            <a:avLst/>
          </a:prstGeom>
        </p:spPr>
      </p:pic>
      <p:sp>
        <p:nvSpPr>
          <p:cNvPr id="57" name="CustomShape 33">
            <a:extLst>
              <a:ext uri="{FF2B5EF4-FFF2-40B4-BE49-F238E27FC236}">
                <a16:creationId xmlns:a16="http://schemas.microsoft.com/office/drawing/2014/main" id="{8E42818F-6AB9-04D1-6F97-C0A45E58DA30}"/>
              </a:ext>
            </a:extLst>
          </p:cNvPr>
          <p:cNvSpPr/>
          <p:nvPr/>
        </p:nvSpPr>
        <p:spPr>
          <a:xfrm rot="19957800">
            <a:off x="3681804" y="2581931"/>
            <a:ext cx="673631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tr-TR" sz="4000" b="1" strike="noStrike" spc="-1" dirty="0">
                <a:solidFill>
                  <a:srgbClr val="FF0000"/>
                </a:solidFill>
                <a:latin typeface="Gabriola"/>
                <a:ea typeface="DejaVu Sans"/>
              </a:rPr>
              <a:t>Bakış açımızı kökten değiştirmeliyiz!</a:t>
            </a:r>
            <a:endParaRPr lang="tr-TR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2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7" grpId="0"/>
      <p:bldP spid="5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8823842D759C9E449A32AB522A910043" ma:contentTypeVersion="10" ma:contentTypeDescription="Yeni belge oluşturun." ma:contentTypeScope="" ma:versionID="d833fa0363b9e3f7b76c9c02aa9943c6">
  <xsd:schema xmlns:xsd="http://www.w3.org/2001/XMLSchema" xmlns:xs="http://www.w3.org/2001/XMLSchema" xmlns:p="http://schemas.microsoft.com/office/2006/metadata/properties" xmlns:ns2="848fb4e4-d694-466d-9c20-89c7728fbbbf" xmlns:ns3="033fb895-ccb7-49cb-b328-917c7623290e" targetNamespace="http://schemas.microsoft.com/office/2006/metadata/properties" ma:root="true" ma:fieldsID="7e9ecd83fd5898544e3f4834760e0629" ns2:_="" ns3:_="">
    <xsd:import namespace="848fb4e4-d694-466d-9c20-89c7728fbbbf"/>
    <xsd:import namespace="033fb895-ccb7-49cb-b328-917c762329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fb4e4-d694-466d-9c20-89c7728fbb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3fb895-ccb7-49cb-b328-917c7623290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ylaşılanla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Ayrıntıları ile Paylaşıld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B8A57B-F13E-4ABB-8E26-CC29514D8A8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B02626-5D66-4514-8493-BB5D8F22DA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043876-6DD6-4992-AB4C-BAD200FEBD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8fb4e4-d694-466d-9c20-89c7728fbbbf"/>
    <ds:schemaRef ds:uri="033fb895-ccb7-49cb-b328-917c762329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5832</TotalTime>
  <Words>660</Words>
  <Application>Microsoft Office PowerPoint</Application>
  <PresentationFormat>Geniş ekran</PresentationFormat>
  <Paragraphs>146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Slayt Başlıkları</vt:lpstr>
      </vt:variant>
      <vt:variant>
        <vt:i4>12</vt:i4>
      </vt:variant>
    </vt:vector>
  </HeadingPairs>
  <TitlesOfParts>
    <vt:vector size="14" baseType="lpstr">
      <vt:lpstr>Office Theme</vt:lpstr>
      <vt:lpstr>Office Theme</vt:lpstr>
      <vt:lpstr> yapay zeka - genel bir bakış -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lattıce of thematıc roles</dc:title>
  <dc:subject/>
  <dc:creator>yilmazkilicaslan</dc:creator>
  <dc:description/>
  <cp:lastModifiedBy>YILMAZ KILIÇASLAN</cp:lastModifiedBy>
  <cp:revision>620</cp:revision>
  <cp:lastPrinted>2022-12-01T14:35:03Z</cp:lastPrinted>
  <dcterms:created xsi:type="dcterms:W3CDTF">2014-05-19T08:47:35Z</dcterms:created>
  <dcterms:modified xsi:type="dcterms:W3CDTF">2024-03-29T13:32:09Z</dcterms:modified>
  <dc:language>tr-TR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Geniş ekran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  <property fmtid="{D5CDD505-2E9C-101B-9397-08002B2CF9AE}" pid="12" name="ContentTypeId">
    <vt:lpwstr>0x0101008823842D759C9E449A32AB522A910043</vt:lpwstr>
  </property>
</Properties>
</file>